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2" r:id="rId9"/>
    <p:sldId id="264" r:id="rId10"/>
    <p:sldId id="284" r:id="rId11"/>
    <p:sldId id="286" r:id="rId12"/>
    <p:sldId id="263" r:id="rId13"/>
    <p:sldId id="287" r:id="rId14"/>
    <p:sldId id="283" r:id="rId15"/>
    <p:sldId id="265" r:id="rId16"/>
    <p:sldId id="288" r:id="rId17"/>
    <p:sldId id="289" r:id="rId18"/>
    <p:sldId id="290" r:id="rId19"/>
    <p:sldId id="298" r:id="rId20"/>
    <p:sldId id="299" r:id="rId21"/>
    <p:sldId id="300" r:id="rId22"/>
    <p:sldId id="301" r:id="rId23"/>
    <p:sldId id="302" r:id="rId24"/>
    <p:sldId id="267" r:id="rId25"/>
    <p:sldId id="268" r:id="rId26"/>
    <p:sldId id="291" r:id="rId27"/>
    <p:sldId id="269" r:id="rId28"/>
    <p:sldId id="297" r:id="rId29"/>
    <p:sldId id="271" r:id="rId30"/>
    <p:sldId id="272" r:id="rId31"/>
    <p:sldId id="273" r:id="rId32"/>
    <p:sldId id="274" r:id="rId33"/>
    <p:sldId id="275" r:id="rId34"/>
    <p:sldId id="292" r:id="rId35"/>
    <p:sldId id="276" r:id="rId36"/>
    <p:sldId id="293" r:id="rId37"/>
    <p:sldId id="279" r:id="rId38"/>
    <p:sldId id="294" r:id="rId39"/>
    <p:sldId id="277" r:id="rId40"/>
    <p:sldId id="295" r:id="rId41"/>
    <p:sldId id="296" r:id="rId42"/>
    <p:sldId id="280" r:id="rId43"/>
    <p:sldId id="281" r:id="rId44"/>
    <p:sldId id="285" r:id="rId45"/>
    <p:sldId id="278" r:id="rId4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94581" autoAdjust="0"/>
  </p:normalViewPr>
  <p:slideViewPr>
    <p:cSldViewPr snapToGrid="0">
      <p:cViewPr varScale="1">
        <p:scale>
          <a:sx n="49" d="100"/>
          <a:sy n="49" d="100"/>
        </p:scale>
        <p:origin x="-720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C735BAF-BA61-4A70-80E7-0A78F282BC92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EC2E38D-4513-431B-BA37-5CC973DCC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357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2E38D-4513-431B-BA37-5CC973DCCD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44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</a:t>
            </a:r>
            <a:r>
              <a:rPr lang="en-US" baseline="0" dirty="0" smtClean="0"/>
              <a:t> - </a:t>
            </a:r>
            <a:r>
              <a:rPr lang="en-US" dirty="0" smtClean="0"/>
              <a:t>Contract:</a:t>
            </a:r>
            <a:r>
              <a:rPr lang="en-US" baseline="0" dirty="0" smtClean="0"/>
              <a:t>  Barring something to the contrary – no, cannot hold animal if services not paid (can sue in court); If animal abandoned, good idea to have contract provisions as to what a business can do.</a:t>
            </a:r>
          </a:p>
          <a:p>
            <a:r>
              <a:rPr lang="en-US" baseline="0" dirty="0" smtClean="0"/>
              <a:t>CAP – “market valuation” often does apply – some issues of speculative damages, etc.</a:t>
            </a:r>
          </a:p>
          <a:p>
            <a:r>
              <a:rPr lang="en-US" baseline="0" dirty="0" smtClean="0"/>
              <a:t>CAO – unchartered territory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2E38D-4513-431B-BA37-5CC973DCCD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66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Seemingly very basic information,</a:t>
            </a:r>
            <a:r>
              <a:rPr lang="en-US" baseline="0" dirty="0" smtClean="0"/>
              <a:t> but very important … may be a conflict with animal business client – may be too late – damages may be too low to merit bring suit (available damages vary drastically by state) – will discuss other options in later presentation.</a:t>
            </a:r>
          </a:p>
          <a:p>
            <a:r>
              <a:rPr lang="en-US" baseline="0" dirty="0" smtClean="0"/>
              <a:t>Remember – Civil Suit Can usually ONLY seek $$$ Damages – Cannot Discipline (Veterinarian), Cannot Prosecute (Criminal), Cannot Enjoin (except in rare situations or settlement)</a:t>
            </a:r>
          </a:p>
          <a:p>
            <a:r>
              <a:rPr lang="en-US" baseline="0" dirty="0" smtClean="0"/>
              <a:t>PRACTICE TIP:  *Initial consultation – 15 min – do not provide legal advice, but can provide information to see if good fit*</a:t>
            </a:r>
            <a:endParaRPr lang="en-US" dirty="0" smtClean="0"/>
          </a:p>
          <a:p>
            <a:r>
              <a:rPr lang="en-US" dirty="0" smtClean="0"/>
              <a:t>Expectations:</a:t>
            </a:r>
            <a:r>
              <a:rPr lang="en-US" baseline="0" dirty="0" smtClean="0"/>
              <a:t>  Very important to realize that this may be the first lawsuit person ever involved in … new to legal system … private individual must consider costs</a:t>
            </a:r>
          </a:p>
          <a:p>
            <a:r>
              <a:rPr lang="en-US" baseline="0" dirty="0" smtClean="0"/>
              <a:t>Expectations:  Very hardest thing I do is explain to client that the law considers his/her animal “property” – and will limit &amp; in some cases deny emotional damages</a:t>
            </a:r>
          </a:p>
          <a:p>
            <a:r>
              <a:rPr lang="en-US" baseline="0" dirty="0" smtClean="0"/>
              <a:t>Expectations:  May have very damning evidence of what believe happened … may not be allowed … may have evidence defendant is truly horrid person … may not be allowed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2E38D-4513-431B-BA37-5CC973DCCD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9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Art. 1953.  Fraud may result from misrepresentation or from silence</a:t>
            </a:r>
          </a:p>
          <a:p>
            <a:pPr lvl="1"/>
            <a:r>
              <a:rPr lang="en-US" dirty="0" smtClean="0"/>
              <a:t>Fraud is a misrepresentation or a suppression of the truth made with the intention either to obtain an unjust advantage for one party or to cause a loss or inconvenience to the other.  Fraud may also result from silence or inaction.</a:t>
            </a:r>
          </a:p>
          <a:p>
            <a:pPr lvl="1"/>
            <a:r>
              <a:rPr lang="en-US" dirty="0" smtClean="0"/>
              <a:t>Acts 1984, No. 331, §1, eff. Jan. 1, 1985. 1, eff. Jan. 1, 1985.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Fraud need only be proved by a preponderance of the evidence and may be established by circumstantial evidence.</a:t>
            </a:r>
          </a:p>
          <a:p>
            <a:pPr lvl="1"/>
            <a:r>
              <a:rPr lang="en-US" dirty="0" smtClean="0"/>
              <a:t>Acts 1984, No. 331, §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2E38D-4513-431B-BA37-5CC973DCCDD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147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AVMA cites 21 states with specific laws … https://www.avma.org/Advocacy/StateAndLocal/Pages/pet-lemon-laws.aspx </a:t>
            </a:r>
          </a:p>
          <a:p>
            <a:r>
              <a:rPr lang="en-US" dirty="0" smtClean="0"/>
              <a:t>Really – any state with consumer fraud laws or basic fraud</a:t>
            </a:r>
            <a:r>
              <a:rPr lang="en-US" baseline="0" dirty="0" smtClean="0"/>
              <a:t> laws – has a remedy … likely a far better 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2E38D-4513-431B-BA37-5CC973DCCDD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58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Illinois – dual licensure state – need both State and Federal license to administer controlled substances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2E38D-4513-431B-BA37-5CC973DCCDD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98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  IIED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14:10. Intentional infliction of mental distress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person who intentionally or recklessly causes severe emotional distress to another by virtue of extreme and outrageous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conduct is liable for that emotional distress and for any bodily harm as a result.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extreme and outrageous conduct, I mean conduct which is so extreme in degree and so outrageous in character, as to go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beyond all possible bounds of decency and is to be regarded as atrocious and utterly intolerable in a civilized community.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order to recover for intentional infliction of emotional distress, the plaintiff must establish that (1) the conduct of the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defendant was extreme and outrageous, as I have defined that term for you; (2) the emotional distress which the plaintiff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suffered was severe; and (3) the defendant desired to inflict severe emotional distress or knew that severe emotional distress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would be certain or substantially certain to result from his conduct.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2E38D-4513-431B-BA37-5CC973DCCDD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796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August 8, 2014 – Defendant’s Opposition to Plaintiff’s Motion for</a:t>
            </a:r>
            <a:r>
              <a:rPr lang="en-US" baseline="0" dirty="0" smtClean="0"/>
              <a:t> Order to Issue Subpoena and for Access to Confidential Records.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2E38D-4513-431B-BA37-5CC973DCCDD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70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 – Jerry Spence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2E38D-4513-431B-BA37-5CC973DCCDD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43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58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32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9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54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2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5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93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05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9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99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EAA5090-34B2-4266-83A6-5991B4331286}" type="datetimeFigureOut">
              <a:rPr lang="en-US" smtClean="0"/>
              <a:t>12/14/16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94E223A-1515-475A-98F7-F266633D170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36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jpeg"/><Relationship Id="rId5" Type="http://schemas.openxmlformats.org/officeDocument/2006/relationships/image" Target="../media/image30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5.png"/><Relationship Id="rId5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7.jpe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4" Type="http://schemas.openxmlformats.org/officeDocument/2006/relationships/image" Target="../media/image62.jpeg"/><Relationship Id="rId5" Type="http://schemas.openxmlformats.org/officeDocument/2006/relationships/image" Target="../media/image63.jpe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4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Relationship Id="rId3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Relationship Id="rId3" Type="http://schemas.openxmlformats.org/officeDocument/2006/relationships/image" Target="../media/image71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eg"/><Relationship Id="rId3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ASSEMBLING AN ANIMAL CASE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Anna Morrison-Ricordati</a:t>
            </a:r>
          </a:p>
          <a:p>
            <a:r>
              <a:rPr lang="en-US" dirty="0" smtClean="0"/>
              <a:t>Amr law group, </a:t>
            </a:r>
            <a:r>
              <a:rPr lang="en-US" dirty="0" err="1" smtClean="0"/>
              <a:t>llc</a:t>
            </a:r>
            <a:endParaRPr lang="en-US" dirty="0" smtClean="0"/>
          </a:p>
          <a:p>
            <a:r>
              <a:rPr lang="en-US" dirty="0" smtClean="0"/>
              <a:t>111 W. Washington St., Ste. 1900, Chicago, IL</a:t>
            </a:r>
          </a:p>
        </p:txBody>
      </p:sp>
      <p:pic>
        <p:nvPicPr>
          <p:cNvPr id="1026" name="Picture 2" descr="Black Paw Prints. Vector illust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881" y="922781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683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ASSEMBLING AN ANIMAL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CIVIL LAWSUITS INVOLVING ANIMALS – PLAINTIFF’S PERSPECTIVE</a:t>
            </a:r>
          </a:p>
          <a:p>
            <a:r>
              <a:rPr lang="en-US" dirty="0" smtClean="0"/>
              <a:t>Animal </a:t>
            </a:r>
            <a:r>
              <a:rPr lang="en-US" dirty="0"/>
              <a:t>Custody </a:t>
            </a:r>
            <a:r>
              <a:rPr lang="en-US" dirty="0" smtClean="0"/>
              <a:t>Disputes</a:t>
            </a:r>
            <a:endParaRPr lang="en-US" dirty="0"/>
          </a:p>
          <a:p>
            <a:r>
              <a:rPr lang="en-US" dirty="0" smtClean="0"/>
              <a:t>Fraud/Misrepresentation</a:t>
            </a:r>
            <a:endParaRPr lang="en-US" dirty="0"/>
          </a:p>
          <a:p>
            <a:r>
              <a:rPr lang="en-US" dirty="0" smtClean="0"/>
              <a:t>Housing </a:t>
            </a:r>
            <a:r>
              <a:rPr lang="en-US" dirty="0"/>
              <a:t>Disputes and "No Pet" </a:t>
            </a:r>
            <a:r>
              <a:rPr lang="en-US" dirty="0" smtClean="0"/>
              <a:t>Policies</a:t>
            </a:r>
            <a:endParaRPr lang="en-US" dirty="0"/>
          </a:p>
          <a:p>
            <a:r>
              <a:rPr lang="en-US" dirty="0" smtClean="0"/>
              <a:t>Shareholder </a:t>
            </a:r>
            <a:r>
              <a:rPr lang="en-US" dirty="0"/>
              <a:t>Actions to Benefit </a:t>
            </a:r>
            <a:r>
              <a:rPr lang="en-US" dirty="0" smtClean="0"/>
              <a:t>Animals</a:t>
            </a:r>
            <a:endParaRPr lang="en-US" dirty="0"/>
          </a:p>
          <a:p>
            <a:r>
              <a:rPr lang="en-US" dirty="0"/>
              <a:t>Veterinary </a:t>
            </a:r>
            <a:r>
              <a:rPr lang="en-US" dirty="0" smtClean="0"/>
              <a:t>Malpractice</a:t>
            </a:r>
            <a:endParaRPr lang="en-US" dirty="0"/>
          </a:p>
          <a:p>
            <a:r>
              <a:rPr lang="en-US" dirty="0"/>
              <a:t>Wrongful Death or Injury to Companion Animals</a:t>
            </a:r>
          </a:p>
          <a:p>
            <a:endParaRPr lang="en-US" dirty="0"/>
          </a:p>
        </p:txBody>
      </p:sp>
      <p:pic>
        <p:nvPicPr>
          <p:cNvPr id="2050" name="Picture 2" descr="Black Paw Prints. Vector illust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069" y="118109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421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ASSEMBLING AN ANIMAL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TOPICS</a:t>
            </a:r>
          </a:p>
          <a:p>
            <a:r>
              <a:rPr lang="en-US" dirty="0" smtClean="0"/>
              <a:t>Animal </a:t>
            </a:r>
            <a:r>
              <a:rPr lang="en-US" dirty="0"/>
              <a:t>Custody </a:t>
            </a:r>
            <a:r>
              <a:rPr lang="en-US" dirty="0" smtClean="0"/>
              <a:t>Disputes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Fraud/Misrepresentation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Housing </a:t>
            </a:r>
            <a:r>
              <a:rPr lang="en-US" dirty="0"/>
              <a:t>Disputes and "No Pet" </a:t>
            </a:r>
            <a:r>
              <a:rPr lang="en-US" dirty="0" smtClean="0"/>
              <a:t>Policies</a:t>
            </a:r>
            <a:endParaRPr lang="en-US" dirty="0"/>
          </a:p>
          <a:p>
            <a:r>
              <a:rPr lang="en-US" dirty="0" smtClean="0"/>
              <a:t>Shareholder </a:t>
            </a:r>
            <a:r>
              <a:rPr lang="en-US" dirty="0"/>
              <a:t>Actions to Benefit </a:t>
            </a:r>
            <a:r>
              <a:rPr lang="en-US" dirty="0" smtClean="0"/>
              <a:t>Animals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Veterinary </a:t>
            </a:r>
            <a:r>
              <a:rPr lang="en-US" dirty="0" smtClean="0">
                <a:solidFill>
                  <a:srgbClr val="FF0000"/>
                </a:solidFill>
              </a:rPr>
              <a:t>Malpractice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Wrongful Death or Injury to Companion Animals</a:t>
            </a:r>
          </a:p>
          <a:p>
            <a:endParaRPr lang="en-US" dirty="0"/>
          </a:p>
        </p:txBody>
      </p:sp>
      <p:pic>
        <p:nvPicPr>
          <p:cNvPr id="4" name="Picture 2" descr="Black Paw Prints. Vector illust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069" y="118109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440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208" y="1834619"/>
            <a:ext cx="9912790" cy="4023360"/>
          </a:xfrm>
        </p:spPr>
        <p:txBody>
          <a:bodyPr/>
          <a:lstStyle/>
          <a:p>
            <a:r>
              <a:rPr lang="en-US" dirty="0" smtClean="0"/>
              <a:t>Animal Protection Organizations </a:t>
            </a:r>
          </a:p>
          <a:p>
            <a:endParaRPr lang="en-US" dirty="0" smtClean="0"/>
          </a:p>
          <a:p>
            <a:r>
              <a:rPr lang="en-US" dirty="0" smtClean="0"/>
              <a:t>Business Owners</a:t>
            </a:r>
          </a:p>
          <a:p>
            <a:endParaRPr lang="en-US" dirty="0" smtClean="0"/>
          </a:p>
          <a:p>
            <a:r>
              <a:rPr lang="en-US" dirty="0" smtClean="0"/>
              <a:t>Champion (Show) Animal Owners</a:t>
            </a:r>
          </a:p>
          <a:p>
            <a:endParaRPr lang="en-US" dirty="0"/>
          </a:p>
          <a:p>
            <a:r>
              <a:rPr lang="en-US" dirty="0" smtClean="0"/>
              <a:t>Companion </a:t>
            </a:r>
            <a:r>
              <a:rPr lang="en-US" dirty="0"/>
              <a:t>Animal Owners/Guardians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39" y="4488724"/>
            <a:ext cx="1788113" cy="1288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557" y="1737360"/>
            <a:ext cx="1441978" cy="9567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553" y="2209469"/>
            <a:ext cx="991004" cy="14847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557" y="3414305"/>
            <a:ext cx="1619250" cy="10744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352" y="2385603"/>
            <a:ext cx="3310890" cy="2103120"/>
          </a:xfrm>
          <a:prstGeom prst="rect">
            <a:avLst/>
          </a:prstGeom>
        </p:spPr>
      </p:pic>
      <p:pic>
        <p:nvPicPr>
          <p:cNvPr id="22" name="Picture 2" descr="Black Paw Prints. Vector illustration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069" y="118109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074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Animal Protection Organizations </a:t>
            </a:r>
          </a:p>
          <a:p>
            <a:pPr lvl="1"/>
            <a:r>
              <a:rPr lang="en-US" dirty="0" smtClean="0"/>
              <a:t>Standing Issues</a:t>
            </a:r>
          </a:p>
          <a:p>
            <a:pPr lvl="1"/>
            <a:r>
              <a:rPr lang="en-US" dirty="0" smtClean="0"/>
              <a:t>Interest in Intentional Cruelty Cases</a:t>
            </a:r>
          </a:p>
          <a:p>
            <a:pPr lvl="1"/>
            <a:r>
              <a:rPr lang="en-US" dirty="0" smtClean="0"/>
              <a:t>Shareholder Actions</a:t>
            </a:r>
          </a:p>
          <a:p>
            <a:r>
              <a:rPr lang="en-US" dirty="0" smtClean="0"/>
              <a:t>Business Owners</a:t>
            </a:r>
          </a:p>
          <a:p>
            <a:pPr lvl="1"/>
            <a:r>
              <a:rPr lang="en-US" dirty="0" smtClean="0"/>
              <a:t>Contract Issues</a:t>
            </a:r>
          </a:p>
          <a:p>
            <a:pPr lvl="1"/>
            <a:r>
              <a:rPr lang="en-US" dirty="0" smtClean="0"/>
              <a:t>Dog Bites (Animal Injury)</a:t>
            </a:r>
          </a:p>
          <a:p>
            <a:r>
              <a:rPr lang="en-US" dirty="0" smtClean="0"/>
              <a:t>Champion (Show) Animal Owners</a:t>
            </a:r>
          </a:p>
          <a:p>
            <a:pPr lvl="1"/>
            <a:r>
              <a:rPr lang="en-US" dirty="0" smtClean="0"/>
              <a:t>Traditional Property Type Case w/ Variants</a:t>
            </a:r>
          </a:p>
          <a:p>
            <a:r>
              <a:rPr lang="en-US" dirty="0">
                <a:solidFill>
                  <a:srgbClr val="FF0000"/>
                </a:solidFill>
              </a:rPr>
              <a:t>Companion Animal Owners/Guardians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228" y="353086"/>
            <a:ext cx="1821778" cy="13127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196" y="363999"/>
            <a:ext cx="933032" cy="619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774" y="367734"/>
            <a:ext cx="866422" cy="12981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355" y="983093"/>
            <a:ext cx="963873" cy="68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69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Companion Animal </a:t>
            </a:r>
            <a:r>
              <a:rPr lang="en-US" dirty="0" smtClean="0">
                <a:solidFill>
                  <a:srgbClr val="FF0000"/>
                </a:solidFill>
              </a:rPr>
              <a:t>Owners/Guardians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Fraud/Misrepresentation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Animal Purchase from Pet Store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Can Involve Other Statutes/Laws (Ex:  IL Consumer Fraud v. IL Puppy Lemon Law)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SOL - Fraud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Intentional Cases (Cruelty, Torture, IIED)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Person Kills or Harms Companion Animal – Intent Required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Can Involve Other Statutes/Laws (Ex:  IL Humane Care for Animals Act; TN Law)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SOL – Personal Injury</a:t>
            </a:r>
          </a:p>
          <a:p>
            <a:r>
              <a:rPr lang="en-US" dirty="0">
                <a:solidFill>
                  <a:schemeClr val="tx1"/>
                </a:solidFill>
              </a:rPr>
              <a:t>Veterinary Malpractice</a:t>
            </a:r>
            <a:endParaRPr lang="en-US" dirty="0"/>
          </a:p>
          <a:p>
            <a:pPr lvl="2"/>
            <a:r>
              <a:rPr lang="en-US" dirty="0">
                <a:solidFill>
                  <a:schemeClr val="tx1"/>
                </a:solidFill>
              </a:rPr>
              <a:t>Negligence Type – Mistake/ Professional Standards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Can Involve Contract; Fraud; Other Statutes/Laws (Ex:  Vet Practice Act)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SOL:  Malpractice &amp; Property &amp; Fraud &amp; </a:t>
            </a:r>
            <a:r>
              <a:rPr lang="en-US" dirty="0" smtClean="0">
                <a:solidFill>
                  <a:schemeClr val="tx1"/>
                </a:solidFill>
              </a:rPr>
              <a:t>Other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Negligent Death or Injury to Companion Animals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Accident / Mistake / Res </a:t>
            </a:r>
            <a:r>
              <a:rPr lang="en-US" dirty="0" err="1" smtClean="0">
                <a:solidFill>
                  <a:schemeClr val="tx1"/>
                </a:solidFill>
              </a:rPr>
              <a:t>Ipsa</a:t>
            </a:r>
            <a:r>
              <a:rPr lang="en-US" dirty="0" smtClean="0">
                <a:solidFill>
                  <a:schemeClr val="tx1"/>
                </a:solidFill>
              </a:rPr>
              <a:t> (Ex: Boarding; Bite from Another Dog; Grooming Accident; Escape from Dog Walker)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SOL:  Property &amp; Other</a:t>
            </a:r>
          </a:p>
          <a:p>
            <a:pPr lvl="2"/>
            <a:endParaRPr lang="en-US" dirty="0">
              <a:solidFill>
                <a:schemeClr val="tx1"/>
              </a:solidFill>
            </a:endParaRPr>
          </a:p>
          <a:p>
            <a:pPr lvl="2"/>
            <a:endParaRPr lang="en-US" dirty="0" smtClean="0">
              <a:solidFill>
                <a:schemeClr val="tx1"/>
              </a:solidFill>
            </a:endParaRPr>
          </a:p>
          <a:p>
            <a:pPr lvl="2"/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439" y="367734"/>
            <a:ext cx="1788113" cy="128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36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Key Questions – Initial Consultation</a:t>
            </a:r>
          </a:p>
          <a:p>
            <a:pPr lvl="1"/>
            <a:r>
              <a:rPr lang="en-US" dirty="0" smtClean="0"/>
              <a:t>Against whom?  [Conflicts &amp; Private v. Govt. Actor]</a:t>
            </a:r>
          </a:p>
          <a:p>
            <a:pPr lvl="1"/>
            <a:r>
              <a:rPr lang="en-US" dirty="0" smtClean="0"/>
              <a:t>When?  [Statutes of Limitations]</a:t>
            </a:r>
          </a:p>
          <a:p>
            <a:pPr lvl="1"/>
            <a:r>
              <a:rPr lang="en-US" dirty="0" smtClean="0"/>
              <a:t>What happened?  [Intentional v. Negligent Act]</a:t>
            </a:r>
          </a:p>
          <a:p>
            <a:pPr lvl="1"/>
            <a:r>
              <a:rPr lang="en-US" dirty="0" smtClean="0"/>
              <a:t>What paperwork is involved?  [Contracts, Waivers, Etc.]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What do you hope to gain by bringing lawsuit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/>
              <a:t>Managing Expectations</a:t>
            </a:r>
          </a:p>
          <a:p>
            <a:pPr lvl="1"/>
            <a:r>
              <a:rPr lang="en-US" dirty="0" smtClean="0"/>
              <a:t>Damages Will Vary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Can Be Costly </a:t>
            </a:r>
            <a:r>
              <a:rPr lang="en-US" dirty="0" smtClean="0"/>
              <a:t>(Filing Fees, Transcripts, Experts)</a:t>
            </a:r>
          </a:p>
          <a:p>
            <a:pPr lvl="1"/>
            <a:r>
              <a:rPr lang="en-US" dirty="0"/>
              <a:t>Evidence May Not Be </a:t>
            </a:r>
            <a:r>
              <a:rPr lang="en-US" dirty="0" smtClean="0"/>
              <a:t>Admitted</a:t>
            </a:r>
          </a:p>
          <a:p>
            <a:pPr lvl="1"/>
            <a:r>
              <a:rPr lang="en-US" dirty="0" smtClean="0"/>
              <a:t>Emotional Investment</a:t>
            </a:r>
          </a:p>
          <a:p>
            <a:pPr lvl="1"/>
            <a:r>
              <a:rPr lang="en-US" dirty="0" smtClean="0"/>
              <a:t>Public Scrutiny</a:t>
            </a:r>
          </a:p>
          <a:p>
            <a:pPr lvl="1"/>
            <a:r>
              <a:rPr lang="en-US" dirty="0" smtClean="0"/>
              <a:t>Outcome Difficult to Predict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439" y="367734"/>
            <a:ext cx="1788113" cy="128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9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Other 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Considerations</a:t>
            </a:r>
          </a:p>
          <a:p>
            <a:r>
              <a:rPr lang="en-US" dirty="0" smtClean="0"/>
              <a:t>Business</a:t>
            </a:r>
            <a:r>
              <a:rPr lang="en-US" dirty="0"/>
              <a:t> </a:t>
            </a:r>
            <a:r>
              <a:rPr lang="en-US" dirty="0" smtClean="0"/>
              <a:t>or Professional</a:t>
            </a:r>
          </a:p>
          <a:p>
            <a:pPr lvl="2"/>
            <a:r>
              <a:rPr lang="en-US" dirty="0" smtClean="0"/>
              <a:t>Reputation</a:t>
            </a:r>
          </a:p>
          <a:p>
            <a:pPr lvl="2"/>
            <a:r>
              <a:rPr lang="en-US" dirty="0" smtClean="0"/>
              <a:t>Insurance Paying for Defense</a:t>
            </a:r>
          </a:p>
          <a:p>
            <a:r>
              <a:rPr lang="en-US" dirty="0" smtClean="0"/>
              <a:t>Government</a:t>
            </a:r>
          </a:p>
          <a:p>
            <a:pPr lvl="2"/>
            <a:r>
              <a:rPr lang="en-US" dirty="0" smtClean="0"/>
              <a:t>Immunities</a:t>
            </a:r>
          </a:p>
          <a:p>
            <a:pPr lvl="2"/>
            <a:r>
              <a:rPr lang="en-US" dirty="0" smtClean="0"/>
              <a:t>Insurance Paying for Defense</a:t>
            </a:r>
          </a:p>
          <a:p>
            <a:r>
              <a:rPr lang="en-US" dirty="0" smtClean="0"/>
              <a:t>Individual</a:t>
            </a:r>
          </a:p>
          <a:p>
            <a:pPr lvl="2"/>
            <a:r>
              <a:rPr lang="en-US" dirty="0" smtClean="0"/>
              <a:t>Ability to Find</a:t>
            </a:r>
          </a:p>
          <a:p>
            <a:pPr lvl="2"/>
            <a:r>
              <a:rPr lang="en-US" dirty="0" smtClean="0"/>
              <a:t>If No Insurance, May Not Be Able to Collect</a:t>
            </a:r>
          </a:p>
          <a:p>
            <a:pPr lvl="2"/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766" y="81643"/>
            <a:ext cx="2305012" cy="15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77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Fraud / Misrepresentation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 – Taylor, Case No. 09-M5-000363</a:t>
            </a:r>
          </a:p>
          <a:p>
            <a:r>
              <a:rPr lang="en-US" dirty="0" smtClean="0"/>
              <a:t>The dog Opie and seller </a:t>
            </a:r>
            <a:r>
              <a:rPr lang="en-US" u="sng" dirty="0" smtClean="0"/>
              <a:t>Happiness is Pets</a:t>
            </a:r>
            <a:r>
              <a:rPr lang="en-US" dirty="0"/>
              <a:t> </a:t>
            </a:r>
            <a:r>
              <a:rPr lang="en-US" dirty="0" smtClean="0"/>
              <a:t>(HIP)</a:t>
            </a:r>
          </a:p>
          <a:p>
            <a:r>
              <a:rPr lang="en-US" dirty="0" smtClean="0"/>
              <a:t>Month of Inquiry &amp; Discussion about Opie </a:t>
            </a:r>
          </a:p>
          <a:p>
            <a:pPr lvl="1"/>
            <a:r>
              <a:rPr lang="en-US" dirty="0" smtClean="0"/>
              <a:t>$200 deposit (was to be refunded or applied to purchase) </a:t>
            </a:r>
          </a:p>
          <a:p>
            <a:pPr lvl="1"/>
            <a:r>
              <a:rPr lang="en-US" dirty="0" smtClean="0"/>
              <a:t>One point – puppy “out for surgery” (neutering)</a:t>
            </a:r>
          </a:p>
          <a:p>
            <a:pPr lvl="1"/>
            <a:r>
              <a:rPr lang="en-US" dirty="0" smtClean="0"/>
              <a:t>HIP represented Opie came to HIP from USDA licensed breeder &amp; Owner of “Blue Ribbon” 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 medical issues; APR = AKC; “family tree” info. available for $20 to APR</a:t>
            </a:r>
          </a:p>
          <a:p>
            <a:r>
              <a:rPr lang="en-US" dirty="0" smtClean="0"/>
              <a:t>Spotted Italian Greyhound, purchased for approx. $800 (reduced price – older puppy)</a:t>
            </a:r>
          </a:p>
          <a:p>
            <a:r>
              <a:rPr lang="en-US" dirty="0" smtClean="0"/>
              <a:t>Day after purchase, Opie had difficulty breathing </a:t>
            </a:r>
            <a:r>
              <a:rPr lang="en-US" dirty="0" smtClean="0">
                <a:sym typeface="Wingdings" panose="05000000000000000000" pitchFamily="2" charset="2"/>
              </a:rPr>
              <a:t> Emergency Vet Care South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Called HIP, informed all vet care would be paid by HIP – wasn’t reimbursed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057" y="286603"/>
            <a:ext cx="2149929" cy="142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12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Fraud / Misrepresentation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 – Taylor</a:t>
            </a:r>
          </a:p>
          <a:p>
            <a:r>
              <a:rPr lang="en-US" dirty="0">
                <a:sym typeface="Wingdings" panose="05000000000000000000" pitchFamily="2" charset="2"/>
              </a:rPr>
              <a:t>Regular vet visit  Informed Opie not neutered &amp; continued respiratory issues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Later learned “out for surgery” – being treated for loose stool &amp; vomiting</a:t>
            </a:r>
          </a:p>
          <a:p>
            <a:r>
              <a:rPr lang="en-US" dirty="0">
                <a:sym typeface="Wingdings" panose="05000000000000000000" pitchFamily="2" charset="2"/>
              </a:rPr>
              <a:t>Research into breeder  Not person stated &amp; broker was “Levi </a:t>
            </a:r>
            <a:r>
              <a:rPr lang="en-US" dirty="0" smtClean="0">
                <a:sym typeface="Wingdings" panose="05000000000000000000" pitchFamily="2" charset="2"/>
              </a:rPr>
              <a:t>Graber”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No </a:t>
            </a:r>
            <a:r>
              <a:rPr lang="en-US" dirty="0">
                <a:sym typeface="Wingdings" panose="05000000000000000000" pitchFamily="2" charset="2"/>
              </a:rPr>
              <a:t>pedigree available from </a:t>
            </a:r>
            <a:r>
              <a:rPr lang="en-US" dirty="0" smtClean="0">
                <a:sym typeface="Wingdings" panose="05000000000000000000" pitchFamily="2" charset="2"/>
              </a:rPr>
              <a:t>APR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 refund of $200 deposit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 reimbursement for neuter &amp; emergency vet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 microchip registration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Opie had </a:t>
            </a:r>
            <a:r>
              <a:rPr lang="en-US" dirty="0" err="1" smtClean="0">
                <a:sym typeface="Wingdings" panose="05000000000000000000" pitchFamily="2" charset="2"/>
              </a:rPr>
              <a:t>Girardia</a:t>
            </a:r>
            <a:r>
              <a:rPr lang="en-US" dirty="0" smtClean="0">
                <a:sym typeface="Wingdings" panose="05000000000000000000" pitchFamily="2" charset="2"/>
              </a:rPr>
              <a:t> and </a:t>
            </a:r>
            <a:r>
              <a:rPr lang="en-US" dirty="0" err="1" smtClean="0">
                <a:sym typeface="Wingdings" panose="05000000000000000000" pitchFamily="2" charset="2"/>
              </a:rPr>
              <a:t>Coccidia</a:t>
            </a:r>
            <a:r>
              <a:rPr lang="en-US" dirty="0" smtClean="0">
                <a:sym typeface="Wingdings" panose="05000000000000000000" pitchFamily="2" charset="2"/>
              </a:rPr>
              <a:t>, among other health issues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850" y="3397624"/>
            <a:ext cx="4823150" cy="36494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057" y="286603"/>
            <a:ext cx="2149929" cy="142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34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Fraud / Misrepresentation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Example:  Taylor</a:t>
            </a:r>
          </a:p>
          <a:p>
            <a:r>
              <a:rPr lang="en-US" dirty="0" smtClean="0"/>
              <a:t>Claims:</a:t>
            </a:r>
          </a:p>
          <a:p>
            <a:pPr lvl="1"/>
            <a:r>
              <a:rPr lang="en-US" dirty="0" smtClean="0"/>
              <a:t>Fraudulent Concealment</a:t>
            </a:r>
          </a:p>
          <a:p>
            <a:pPr lvl="2"/>
            <a:r>
              <a:rPr lang="en-US" dirty="0" smtClean="0"/>
              <a:t>Intention to refund $200</a:t>
            </a:r>
          </a:p>
          <a:p>
            <a:pPr lvl="2"/>
            <a:r>
              <a:rPr lang="en-US" dirty="0" smtClean="0"/>
              <a:t>Neutered status of puppy</a:t>
            </a:r>
          </a:p>
          <a:p>
            <a:pPr lvl="2"/>
            <a:r>
              <a:rPr lang="en-US" dirty="0" smtClean="0"/>
              <a:t>APR v. AKC</a:t>
            </a:r>
          </a:p>
          <a:p>
            <a:pPr lvl="2"/>
            <a:r>
              <a:rPr lang="en-US" dirty="0" smtClean="0"/>
              <a:t>Broker involvement</a:t>
            </a:r>
          </a:p>
          <a:p>
            <a:pPr lvl="1"/>
            <a:r>
              <a:rPr lang="en-US" dirty="0" smtClean="0"/>
              <a:t>Fraud</a:t>
            </a:r>
          </a:p>
          <a:p>
            <a:pPr lvl="2"/>
            <a:r>
              <a:rPr lang="en-US" dirty="0" smtClean="0"/>
              <a:t>Bad Faith Scheme</a:t>
            </a:r>
          </a:p>
          <a:p>
            <a:pPr lvl="1"/>
            <a:r>
              <a:rPr lang="en-US" dirty="0" smtClean="0"/>
              <a:t>Other Claims</a:t>
            </a:r>
          </a:p>
          <a:p>
            <a:pPr lvl="2"/>
            <a:r>
              <a:rPr lang="en-US" dirty="0"/>
              <a:t>Breach of Written Contract </a:t>
            </a:r>
          </a:p>
          <a:p>
            <a:pPr lvl="2"/>
            <a:r>
              <a:rPr lang="en-US" dirty="0"/>
              <a:t>Breach of Oral </a:t>
            </a:r>
            <a:r>
              <a:rPr lang="en-US" dirty="0" smtClean="0"/>
              <a:t>Contract</a:t>
            </a:r>
          </a:p>
          <a:p>
            <a:pPr lvl="2"/>
            <a:r>
              <a:rPr lang="en-US" dirty="0" smtClean="0"/>
              <a:t>Negligent </a:t>
            </a:r>
            <a:r>
              <a:rPr lang="en-US" dirty="0" err="1" smtClean="0"/>
              <a:t>Misrepresenetation</a:t>
            </a:r>
            <a:endParaRPr lang="en-US" dirty="0" smtClean="0"/>
          </a:p>
          <a:p>
            <a:pPr lvl="2"/>
            <a:r>
              <a:rPr lang="en-US" dirty="0" smtClean="0"/>
              <a:t>Injunctive Relief</a:t>
            </a:r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290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Fraud / Misrepresentation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Elements of Fraud</a:t>
            </a:r>
          </a:p>
          <a:p>
            <a:pPr lvl="1"/>
            <a:r>
              <a:rPr lang="en-US" dirty="0" smtClean="0"/>
              <a:t>(LA) Fraud </a:t>
            </a:r>
            <a:r>
              <a:rPr lang="en-US" dirty="0"/>
              <a:t>is a misrepresentation or a suppression of the truth made with the intention either to obtain an unjust advantage for one party or to cause a loss or inconvenience to the other.  Fraud may also result from silence or inaction.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Damages Available</a:t>
            </a:r>
          </a:p>
          <a:p>
            <a:pPr lvl="1"/>
            <a:r>
              <a:rPr lang="en-US" dirty="0" smtClean="0"/>
              <a:t>Enhanced</a:t>
            </a:r>
          </a:p>
          <a:p>
            <a:pPr lvl="1"/>
            <a:r>
              <a:rPr lang="en-US" dirty="0" smtClean="0"/>
              <a:t>Punitive or (LA) Attorneys Fees</a:t>
            </a:r>
            <a:endParaRPr lang="en-US" dirty="0"/>
          </a:p>
          <a:p>
            <a:r>
              <a:rPr lang="en-US" dirty="0" smtClean="0"/>
              <a:t>Evidence of Fraud</a:t>
            </a:r>
          </a:p>
          <a:p>
            <a:pPr lvl="1"/>
            <a:r>
              <a:rPr lang="en-US" dirty="0" smtClean="0"/>
              <a:t>(LA) Fraud </a:t>
            </a:r>
            <a:r>
              <a:rPr lang="en-US" dirty="0"/>
              <a:t>need only be proved by a preponderance of the evidence and may be established by circumstantial evidence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Other States:  clear and convincing evidence is required.</a:t>
            </a: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057" y="286603"/>
            <a:ext cx="2149929" cy="142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68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Fraud / Misrepresentation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Example:  Taylor</a:t>
            </a:r>
          </a:p>
          <a:p>
            <a:r>
              <a:rPr lang="en-US" dirty="0" smtClean="0"/>
              <a:t>Important Considerations </a:t>
            </a:r>
          </a:p>
          <a:p>
            <a:pPr lvl="1"/>
            <a:r>
              <a:rPr lang="en-US" dirty="0" smtClean="0"/>
              <a:t>Pre-litigation Investigations - FOIA</a:t>
            </a:r>
          </a:p>
          <a:p>
            <a:pPr lvl="1"/>
            <a:r>
              <a:rPr lang="en-US" dirty="0" smtClean="0"/>
              <a:t>Discovery (Schemes)</a:t>
            </a:r>
          </a:p>
          <a:p>
            <a:pPr lvl="1"/>
            <a:r>
              <a:rPr lang="en-US" dirty="0" smtClean="0"/>
              <a:t>Public Interest in Puppy Mills</a:t>
            </a:r>
          </a:p>
          <a:p>
            <a:pPr lvl="1"/>
            <a:endParaRPr lang="en-US" dirty="0"/>
          </a:p>
          <a:p>
            <a:r>
              <a:rPr lang="en-US" dirty="0" smtClean="0"/>
              <a:t>Outcome</a:t>
            </a:r>
          </a:p>
          <a:p>
            <a:pPr lvl="1"/>
            <a:r>
              <a:rPr lang="en-US" dirty="0" smtClean="0"/>
              <a:t>Settlement (Terms Confidential)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420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Fraud / Misrepresentation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 – Taylor – Since Replaced by IL Puppy Lemon Law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789" y="1845734"/>
            <a:ext cx="4894211" cy="33296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497" y="2275114"/>
            <a:ext cx="3878258" cy="40141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60" y="16684"/>
            <a:ext cx="4641397" cy="68413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368" y="33855"/>
            <a:ext cx="5033874" cy="6806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056" y="0"/>
            <a:ext cx="5057885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6566" y="33855"/>
            <a:ext cx="4811076" cy="68069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" y="1078520"/>
            <a:ext cx="10424930" cy="409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65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Fraud / Misrepresentation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 – </a:t>
            </a:r>
            <a:r>
              <a:rPr lang="en-US" dirty="0" err="1" smtClean="0"/>
              <a:t>Dafnis</a:t>
            </a:r>
            <a:r>
              <a:rPr lang="en-US" dirty="0" smtClean="0"/>
              <a:t>, 2014 L 004161</a:t>
            </a:r>
          </a:p>
          <a:p>
            <a:r>
              <a:rPr lang="en-US" dirty="0"/>
              <a:t>The dog </a:t>
            </a:r>
            <a:r>
              <a:rPr lang="en-US" dirty="0" smtClean="0"/>
              <a:t>Milly, guardian/owner Corey </a:t>
            </a:r>
            <a:r>
              <a:rPr lang="en-US" dirty="0" err="1" smtClean="0"/>
              <a:t>Dafnis</a:t>
            </a:r>
            <a:r>
              <a:rPr lang="en-US" dirty="0" smtClean="0"/>
              <a:t>, &amp; veterinarian Matthews (Calumet Animal Clinic)</a:t>
            </a:r>
            <a:endParaRPr lang="en-US" dirty="0"/>
          </a:p>
          <a:p>
            <a:r>
              <a:rPr lang="en-US" dirty="0" smtClean="0"/>
              <a:t>CAC - Small Veterinary Practice (one vet, a couple techs)</a:t>
            </a:r>
          </a:p>
          <a:p>
            <a:r>
              <a:rPr lang="en-US" dirty="0" smtClean="0"/>
              <a:t>March 21, 2014 - Milly (5 year old, healthy German Shepherd) brought in for spay surgery; assured surgery was safe for Milly &amp; told Milly needed to stay overnight for observation following surgery</a:t>
            </a:r>
            <a:endParaRPr lang="en-US" dirty="0"/>
          </a:p>
          <a:p>
            <a:r>
              <a:rPr lang="en-US" dirty="0" smtClean="0"/>
              <a:t>March 22, 2014 – Ms. </a:t>
            </a:r>
            <a:r>
              <a:rPr lang="en-US" dirty="0" err="1" smtClean="0"/>
              <a:t>Dafnis</a:t>
            </a:r>
            <a:r>
              <a:rPr lang="en-US" dirty="0" smtClean="0"/>
              <a:t> received call that Milly had died overnight</a:t>
            </a:r>
          </a:p>
          <a:p>
            <a:pPr lvl="1"/>
            <a:r>
              <a:rPr lang="en-US" dirty="0" smtClean="0"/>
              <a:t>Told Milly died of hemophilia</a:t>
            </a:r>
          </a:p>
          <a:p>
            <a:r>
              <a:rPr lang="en-US" dirty="0" smtClean="0"/>
              <a:t>March 22, 2014 – Milly brought to second vet for necropsy</a:t>
            </a:r>
          </a:p>
          <a:p>
            <a:endParaRPr lang="en-US" dirty="0" smtClean="0"/>
          </a:p>
          <a:p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057" y="286603"/>
            <a:ext cx="2149929" cy="14265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540" y="3954915"/>
            <a:ext cx="3746247" cy="247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31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Fraud / Misrepresentation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Example:  </a:t>
            </a:r>
            <a:r>
              <a:rPr lang="en-US" dirty="0" err="1" smtClean="0"/>
              <a:t>Dafnis</a:t>
            </a:r>
            <a:endParaRPr lang="en-US" dirty="0" smtClean="0"/>
          </a:p>
          <a:p>
            <a:r>
              <a:rPr lang="en-US" dirty="0" smtClean="0"/>
              <a:t>Later Learned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Milly’s abdomen filled with blood due to one or more loose clamps (she bled out)</a:t>
            </a:r>
          </a:p>
          <a:p>
            <a:pPr marL="201168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Matthews was not licensed to administer controlled substances</a:t>
            </a:r>
          </a:p>
          <a:p>
            <a:pPr marL="201168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No persons checked on Milly “periodically” during the overnight stay</a:t>
            </a:r>
          </a:p>
          <a:p>
            <a:pPr marL="201168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Information received/alleged that surgeries being performed by techs (staff)</a:t>
            </a:r>
          </a:p>
          <a:p>
            <a:pPr marL="201168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Information received/alleged that techs (staff) engaging in questionable behavior</a:t>
            </a:r>
          </a:p>
          <a:p>
            <a:pPr marL="201168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Information received/alleged that persons at clinic took drugs intended for animals at clinic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Not the first dog to die under similar circumstances at clinic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057" y="286603"/>
            <a:ext cx="2149929" cy="14265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510" y="-444940"/>
            <a:ext cx="4271490" cy="56755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05" y="1354478"/>
            <a:ext cx="9001125" cy="2228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8023" y="-1083464"/>
            <a:ext cx="10181624" cy="29770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2872" y="-607857"/>
            <a:ext cx="4962525" cy="521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212967"/>
            <a:ext cx="13298266" cy="12231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0600" y="-319952"/>
            <a:ext cx="5153025" cy="47529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1022" y="-1443902"/>
            <a:ext cx="10715625" cy="58769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3740" y="-539701"/>
            <a:ext cx="5282087" cy="528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31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059" y="753605"/>
            <a:ext cx="9049194" cy="5936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Fraud / Misrepresentation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Example:  </a:t>
            </a:r>
            <a:r>
              <a:rPr lang="en-US" dirty="0" err="1" smtClean="0"/>
              <a:t>Dafnis</a:t>
            </a:r>
            <a:endParaRPr lang="en-US" dirty="0" smtClean="0"/>
          </a:p>
          <a:p>
            <a:r>
              <a:rPr lang="en-US" dirty="0" smtClean="0"/>
              <a:t>Complication:</a:t>
            </a:r>
          </a:p>
          <a:p>
            <a:pPr lvl="1"/>
            <a:r>
              <a:rPr lang="en-US" dirty="0" smtClean="0"/>
              <a:t>Exculpatory Clause in Form</a:t>
            </a:r>
          </a:p>
          <a:p>
            <a:r>
              <a:rPr lang="en-US" dirty="0" smtClean="0"/>
              <a:t>Claims:</a:t>
            </a:r>
          </a:p>
          <a:p>
            <a:pPr lvl="1"/>
            <a:r>
              <a:rPr lang="en-US" dirty="0" smtClean="0"/>
              <a:t>Fraud in the Inducement </a:t>
            </a:r>
          </a:p>
          <a:p>
            <a:pPr lvl="2"/>
            <a:r>
              <a:rPr lang="en-US" dirty="0" smtClean="0"/>
              <a:t>(representations made before signing form)</a:t>
            </a:r>
          </a:p>
          <a:p>
            <a:pPr lvl="1"/>
            <a:r>
              <a:rPr lang="en-US" dirty="0" smtClean="0"/>
              <a:t>Fraud/ Misrepresentation </a:t>
            </a:r>
          </a:p>
          <a:p>
            <a:pPr lvl="2"/>
            <a:r>
              <a:rPr lang="en-US" dirty="0" smtClean="0"/>
              <a:t>(no license; false claim that dog died of hemophilia; </a:t>
            </a:r>
          </a:p>
          <a:p>
            <a:pPr marL="384048" lvl="2" indent="0">
              <a:buNone/>
            </a:pPr>
            <a:r>
              <a:rPr lang="en-US" dirty="0"/>
              <a:t> </a:t>
            </a:r>
            <a:r>
              <a:rPr lang="en-US" dirty="0" smtClean="0"/>
              <a:t>     periodic checks)</a:t>
            </a:r>
          </a:p>
          <a:p>
            <a:pPr lvl="1"/>
            <a:r>
              <a:rPr lang="en-US" dirty="0" smtClean="0"/>
              <a:t>Fraud/ Concealment “</a:t>
            </a:r>
            <a:endParaRPr lang="en-US" dirty="0"/>
          </a:p>
          <a:p>
            <a:r>
              <a:rPr lang="en-US" dirty="0" smtClean="0"/>
              <a:t>Other Claims:</a:t>
            </a:r>
          </a:p>
          <a:p>
            <a:pPr lvl="1"/>
            <a:r>
              <a:rPr lang="en-US" dirty="0" smtClean="0"/>
              <a:t>Professional Malpractice (breach of reasonable standard of care)</a:t>
            </a:r>
          </a:p>
          <a:p>
            <a:pPr lvl="1"/>
            <a:r>
              <a:rPr lang="en-US" dirty="0" smtClean="0"/>
              <a:t>Humane Care for Animals Act (cruelty)</a:t>
            </a:r>
          </a:p>
          <a:p>
            <a:pPr lvl="1"/>
            <a:r>
              <a:rPr lang="en-US" dirty="0" smtClean="0"/>
              <a:t>Negligence (breach of ordinary care)</a:t>
            </a:r>
          </a:p>
          <a:p>
            <a:pPr lvl="1"/>
            <a:r>
              <a:rPr lang="en-US" i="1" dirty="0" err="1" smtClean="0"/>
              <a:t>Respondeat</a:t>
            </a:r>
            <a:r>
              <a:rPr lang="en-US" i="1" dirty="0" smtClean="0"/>
              <a:t> Superior </a:t>
            </a:r>
            <a:r>
              <a:rPr lang="en-US" dirty="0" smtClean="0"/>
              <a:t>(responsible for agent’s actions)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057" y="286603"/>
            <a:ext cx="2149929" cy="142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08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Fraud / Misrepresentation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Example:  </a:t>
            </a:r>
            <a:r>
              <a:rPr lang="en-US" dirty="0" err="1" smtClean="0"/>
              <a:t>Dafnis</a:t>
            </a:r>
            <a:endParaRPr lang="en-US" dirty="0" smtClean="0"/>
          </a:p>
          <a:p>
            <a:r>
              <a:rPr lang="en-US" dirty="0"/>
              <a:t>Important Considerations </a:t>
            </a:r>
            <a:endParaRPr lang="en-US" dirty="0" smtClean="0"/>
          </a:p>
          <a:p>
            <a:pPr marL="201168" lvl="1" indent="0">
              <a:buNone/>
            </a:pPr>
            <a:r>
              <a:rPr lang="en-US" dirty="0" smtClean="0"/>
              <a:t>   </a:t>
            </a:r>
          </a:p>
          <a:p>
            <a:pPr lvl="1"/>
            <a:r>
              <a:rPr lang="en-US" dirty="0" smtClean="0"/>
              <a:t>Pre-litigation </a:t>
            </a:r>
            <a:r>
              <a:rPr lang="en-US" dirty="0"/>
              <a:t>Investigations </a:t>
            </a:r>
            <a:r>
              <a:rPr lang="en-US" dirty="0" smtClean="0"/>
              <a:t>– Licensing Info., FOIA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Attorney Correspondence = Admissions </a:t>
            </a:r>
          </a:p>
          <a:p>
            <a:pPr marL="201168" lvl="1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Public Interest – News Coverage </a:t>
            </a:r>
          </a:p>
          <a:p>
            <a:pPr marL="201168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Social Media – FB Pages &amp; Supporters</a:t>
            </a:r>
          </a:p>
          <a:p>
            <a:pPr marL="201168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Involvement of IDFPR – Disciplinary Review</a:t>
            </a:r>
          </a:p>
          <a:p>
            <a:pPr marL="201168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Exculpatory Clause Potentially Unenforceable</a:t>
            </a:r>
          </a:p>
          <a:p>
            <a:pPr marL="201168" lvl="1" indent="0">
              <a:buNone/>
            </a:pPr>
            <a:endParaRPr lang="en-US" dirty="0" smtClean="0"/>
          </a:p>
          <a:p>
            <a:pPr marL="201168" lvl="1" indent="0">
              <a:buNone/>
            </a:pPr>
            <a:endParaRPr lang="en-US" dirty="0" smtClean="0"/>
          </a:p>
          <a:p>
            <a:pPr marL="201168" lvl="1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057" y="286603"/>
            <a:ext cx="2149929" cy="142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98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Media in Cases with Acts Against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INVOLVEMENT</a:t>
            </a:r>
            <a:r>
              <a:rPr lang="en-US" baseline="0" dirty="0" smtClean="0"/>
              <a:t> OF </a:t>
            </a:r>
            <a:r>
              <a:rPr lang="en-US" dirty="0" smtClean="0"/>
              <a:t>NEWS/MEDIA</a:t>
            </a:r>
          </a:p>
          <a:p>
            <a:pPr lvl="1"/>
            <a:r>
              <a:rPr lang="en-US" dirty="0" smtClean="0"/>
              <a:t>Dafnis</a:t>
            </a:r>
            <a:r>
              <a:rPr lang="en-US" baseline="0" dirty="0" smtClean="0"/>
              <a:t> Case </a:t>
            </a:r>
          </a:p>
          <a:p>
            <a:pPr lvl="1"/>
            <a:r>
              <a:rPr lang="en-US" dirty="0" smtClean="0"/>
              <a:t>Trying Case in Court v. Public Opinion</a:t>
            </a:r>
          </a:p>
        </p:txBody>
      </p:sp>
      <p:pic>
        <p:nvPicPr>
          <p:cNvPr id="4" name="Picture 2" descr="Black Paw Prints. Vector illustration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75" y="0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et Owners Say Dogs Shouldn’t Have Died After Spa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04260" y="2913342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07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Media in Cases with Acts Against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INVOLVEMENT</a:t>
            </a:r>
            <a:r>
              <a:rPr lang="en-US" baseline="0" dirty="0" smtClean="0"/>
              <a:t> OF</a:t>
            </a:r>
            <a:r>
              <a:rPr lang="en-US" dirty="0" smtClean="0"/>
              <a:t> NEWS MEDIA</a:t>
            </a:r>
          </a:p>
          <a:p>
            <a:pPr lvl="1"/>
            <a:r>
              <a:rPr lang="en-US" dirty="0" smtClean="0"/>
              <a:t>Dafnis Case</a:t>
            </a:r>
          </a:p>
          <a:p>
            <a:pPr lvl="2"/>
            <a:r>
              <a:rPr lang="en-US" dirty="0" smtClean="0"/>
              <a:t>Not the only instance of potential misconduct.</a:t>
            </a:r>
          </a:p>
          <a:p>
            <a:pPr lvl="2"/>
            <a:r>
              <a:rPr lang="en-US" dirty="0" smtClean="0"/>
              <a:t>Defendants did NOT want Plaintiff appearing on camera.</a:t>
            </a:r>
            <a:endParaRPr lang="en-US" dirty="0"/>
          </a:p>
        </p:txBody>
      </p:sp>
      <p:pic>
        <p:nvPicPr>
          <p:cNvPr id="4" name="Picture 2" descr="Black Paw Prints. Vector illust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75" y="0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71" y="-2628900"/>
            <a:ext cx="6581775" cy="7848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343" y="-1218360"/>
            <a:ext cx="6368303" cy="81863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98" y="-609601"/>
            <a:ext cx="11759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363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Media in Cases with Acts Against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INVOLVEMENT</a:t>
            </a:r>
            <a:r>
              <a:rPr lang="en-US" u="sng" baseline="0" dirty="0" smtClean="0"/>
              <a:t> OF </a:t>
            </a:r>
            <a:r>
              <a:rPr lang="en-US" u="sng" dirty="0" smtClean="0"/>
              <a:t>NEW/MEDIA</a:t>
            </a:r>
          </a:p>
          <a:p>
            <a:r>
              <a:rPr lang="en-US" dirty="0" smtClean="0"/>
              <a:t>Problem (for Attorney) if Litigation is Anticipated or Underway</a:t>
            </a:r>
          </a:p>
          <a:p>
            <a:pPr lvl="1"/>
            <a:r>
              <a:rPr lang="en-US" dirty="0" smtClean="0"/>
              <a:t>Ethics Rules May Prohibit </a:t>
            </a:r>
          </a:p>
          <a:p>
            <a:pPr lvl="2"/>
            <a:r>
              <a:rPr lang="en-US" dirty="0" smtClean="0"/>
              <a:t>By Filing Suit, You Have Agreed to Submit Dispute to Courts </a:t>
            </a:r>
          </a:p>
          <a:p>
            <a:pPr lvl="2"/>
            <a:r>
              <a:rPr lang="en-US" dirty="0" smtClean="0"/>
              <a:t>Publicity Can Taint a Jury Pool</a:t>
            </a:r>
          </a:p>
          <a:p>
            <a:pPr lvl="1"/>
            <a:r>
              <a:rPr lang="en-US" dirty="0" smtClean="0"/>
              <a:t>Client Statements Are Recorded &amp; Now Evidence</a:t>
            </a:r>
          </a:p>
          <a:p>
            <a:pPr lvl="1"/>
            <a:r>
              <a:rPr lang="en-US" dirty="0" smtClean="0"/>
              <a:t>Client May be Misquoted or Portrayed Negatively</a:t>
            </a:r>
          </a:p>
          <a:p>
            <a:pPr lvl="1"/>
            <a:r>
              <a:rPr lang="en-US" dirty="0" smtClean="0"/>
              <a:t>May Destroy Settlement Talks</a:t>
            </a:r>
          </a:p>
          <a:p>
            <a:pPr lvl="1"/>
            <a:r>
              <a:rPr lang="en-US" dirty="0" smtClean="0"/>
              <a:t>May Bring Counterclaim for Defamation</a:t>
            </a:r>
          </a:p>
          <a:p>
            <a:pPr lvl="1"/>
            <a:r>
              <a:rPr lang="en-US" dirty="0" smtClean="0"/>
              <a:t>May Encourage Court to Issue Gag Order</a:t>
            </a:r>
          </a:p>
          <a:p>
            <a:pPr lvl="1"/>
            <a:r>
              <a:rPr lang="en-US" dirty="0" smtClean="0"/>
              <a:t>May Stall Civil Case if Criminal Prosecution Results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2" descr="Black Paw Prints. Vector illust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75" y="0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139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Media in Cases with Acts Against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INVOLVMENT</a:t>
            </a:r>
            <a:r>
              <a:rPr lang="en-US" u="sng" baseline="0" dirty="0" smtClean="0"/>
              <a:t> OF </a:t>
            </a:r>
            <a:r>
              <a:rPr lang="en-US" u="sng" dirty="0" smtClean="0"/>
              <a:t> NEWS/MEDIA</a:t>
            </a:r>
          </a:p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Brings a Public Matter to </a:t>
            </a:r>
            <a:r>
              <a:rPr lang="en-US" dirty="0" smtClean="0"/>
              <a:t>Light</a:t>
            </a:r>
          </a:p>
          <a:p>
            <a:pPr lvl="1"/>
            <a:r>
              <a:rPr lang="en-US" dirty="0" smtClean="0"/>
              <a:t>May Encourage Others to Speak</a:t>
            </a:r>
          </a:p>
          <a:p>
            <a:pPr lvl="1"/>
            <a:r>
              <a:rPr lang="en-US" dirty="0" smtClean="0"/>
              <a:t>May Allow You to Gauge Community Reaction</a:t>
            </a:r>
          </a:p>
          <a:p>
            <a:pPr lvl="1"/>
            <a:r>
              <a:rPr lang="en-US" dirty="0" smtClean="0"/>
              <a:t>May Give Rise to Additional Claims</a:t>
            </a:r>
            <a:endParaRPr lang="en-US" dirty="0"/>
          </a:p>
          <a:p>
            <a:pPr lvl="1"/>
            <a:r>
              <a:rPr lang="en-US" dirty="0"/>
              <a:t>May </a:t>
            </a:r>
            <a:r>
              <a:rPr lang="en-US" dirty="0" smtClean="0"/>
              <a:t>Resolve Dispute More Quickly/ Directly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2" descr="Black Paw Prints. Vector illust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75" y="0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847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</a:t>
            </a:r>
            <a:r>
              <a:rPr lang="en-US" baseline="0" dirty="0" smtClean="0"/>
              <a:t> in Cases with Acts Against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INVOLVEMENT</a:t>
            </a:r>
            <a:r>
              <a:rPr lang="en-US" u="sng" baseline="0" dirty="0" smtClean="0"/>
              <a:t> OF</a:t>
            </a:r>
            <a:r>
              <a:rPr lang="en-US" u="sng" dirty="0" smtClean="0"/>
              <a:t> NEWS/MEDIA</a:t>
            </a:r>
            <a:endParaRPr lang="en-US" u="sng" dirty="0"/>
          </a:p>
          <a:p>
            <a:r>
              <a:rPr lang="en-US" dirty="0" smtClean="0"/>
              <a:t>Attorney May Be Asked For Statement</a:t>
            </a:r>
          </a:p>
          <a:p>
            <a:pPr lvl="1"/>
            <a:r>
              <a:rPr lang="en-US" dirty="0" smtClean="0"/>
              <a:t>Refer to Ethics Rules </a:t>
            </a:r>
          </a:p>
          <a:p>
            <a:pPr lvl="1"/>
            <a:r>
              <a:rPr lang="en-US" dirty="0" smtClean="0"/>
              <a:t>Refer to Publicly Filed Documents</a:t>
            </a:r>
          </a:p>
          <a:p>
            <a:pPr lvl="1"/>
            <a:r>
              <a:rPr lang="en-US" dirty="0" smtClean="0"/>
              <a:t>Even if Responding to Accusations or AFTER Case Concludes – Need Client Approval</a:t>
            </a:r>
          </a:p>
          <a:p>
            <a:r>
              <a:rPr lang="en-US" dirty="0" smtClean="0"/>
              <a:t>Client May Be Asked For Statement</a:t>
            </a:r>
          </a:p>
          <a:p>
            <a:pPr lvl="1"/>
            <a:r>
              <a:rPr lang="en-US" dirty="0" smtClean="0"/>
              <a:t>Warn/Advise Client of Potential Negative Consequences</a:t>
            </a:r>
          </a:p>
          <a:p>
            <a:pPr lvl="1"/>
            <a:r>
              <a:rPr lang="en-US" dirty="0" smtClean="0"/>
              <a:t>Be Present for Recording </a:t>
            </a:r>
          </a:p>
          <a:p>
            <a:pPr lvl="1"/>
            <a:r>
              <a:rPr lang="en-US" dirty="0" smtClean="0"/>
              <a:t>Be Prepared for Fallout</a:t>
            </a:r>
          </a:p>
          <a:p>
            <a:pPr lvl="1"/>
            <a:endParaRPr lang="en-US" dirty="0"/>
          </a:p>
        </p:txBody>
      </p:sp>
      <p:pic>
        <p:nvPicPr>
          <p:cNvPr id="4" name="Picture 2" descr="Black Paw Prints. Vector illust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75" y="0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9250"/>
            <a:ext cx="12189707" cy="32809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61379"/>
            <a:ext cx="11461594" cy="20144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3439" y="0"/>
            <a:ext cx="62671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2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Intentional Acts Against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Elements of Intentional Act</a:t>
            </a:r>
            <a:endParaRPr lang="en-US" dirty="0"/>
          </a:p>
          <a:p>
            <a:pPr lvl="1"/>
            <a:r>
              <a:rPr lang="en-US" b="1" dirty="0" smtClean="0"/>
              <a:t>(LA) In </a:t>
            </a:r>
            <a:r>
              <a:rPr lang="en-US" b="1" dirty="0"/>
              <a:t>this case, the basic standard applicable to the defendant is that he must not intentionally invade or interfere with, </a:t>
            </a:r>
            <a:r>
              <a:rPr lang="en-US" b="1" dirty="0" smtClean="0"/>
              <a:t>the physical </a:t>
            </a:r>
            <a:r>
              <a:rPr lang="en-US" b="1" dirty="0"/>
              <a:t>integrity of the plaintiff. By “intentionally”, I mean the purpose or state of mind with which a person </a:t>
            </a:r>
            <a:r>
              <a:rPr lang="en-US" b="1" dirty="0" smtClean="0"/>
              <a:t>acts.</a:t>
            </a:r>
          </a:p>
          <a:p>
            <a:pPr lvl="1"/>
            <a:r>
              <a:rPr lang="en-US" b="1" dirty="0" smtClean="0"/>
              <a:t>(LA) Intent </a:t>
            </a:r>
            <a:r>
              <a:rPr lang="en-US" b="1" dirty="0"/>
              <a:t>means that the person either (1) consciously desires the physical result of his actions or (2) knows that the </a:t>
            </a:r>
            <a:r>
              <a:rPr lang="en-US" b="1" dirty="0" smtClean="0"/>
              <a:t>result is </a:t>
            </a:r>
            <a:r>
              <a:rPr lang="en-US" b="1" dirty="0"/>
              <a:t>substantially certain to follow from his actions. A defendant who is guilty of an intentional tort is liable for all of </a:t>
            </a:r>
            <a:r>
              <a:rPr lang="en-US" b="1" dirty="0" smtClean="0"/>
              <a:t>the consequences </a:t>
            </a:r>
            <a:r>
              <a:rPr lang="en-US" b="1" dirty="0"/>
              <a:t>of his actions, even those which he did not actually intend or which were not reasonably foreseeable.</a:t>
            </a:r>
            <a:endParaRPr lang="en-US" dirty="0" smtClean="0"/>
          </a:p>
          <a:p>
            <a:r>
              <a:rPr lang="en-US" dirty="0" smtClean="0"/>
              <a:t>Damages Available</a:t>
            </a:r>
          </a:p>
          <a:p>
            <a:pPr lvl="1"/>
            <a:r>
              <a:rPr lang="en-US" dirty="0" smtClean="0"/>
              <a:t>Compensatory Losses </a:t>
            </a:r>
          </a:p>
          <a:p>
            <a:pPr lvl="1"/>
            <a:r>
              <a:rPr lang="en-US" dirty="0" smtClean="0"/>
              <a:t>Emotional Distress</a:t>
            </a:r>
          </a:p>
          <a:p>
            <a:r>
              <a:rPr lang="en-US" dirty="0" smtClean="0"/>
              <a:t>Evidence of Intent</a:t>
            </a:r>
          </a:p>
          <a:p>
            <a:pPr lvl="1"/>
            <a:r>
              <a:rPr lang="en-US" dirty="0" smtClean="0"/>
              <a:t>Admission</a:t>
            </a:r>
          </a:p>
          <a:p>
            <a:pPr lvl="1"/>
            <a:r>
              <a:rPr lang="en-US" dirty="0" smtClean="0"/>
              <a:t>Eyewitness</a:t>
            </a:r>
          </a:p>
          <a:p>
            <a:pPr lvl="1"/>
            <a:r>
              <a:rPr lang="en-US" dirty="0" smtClean="0"/>
              <a:t>Circumstantial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71" y="178229"/>
            <a:ext cx="2159000" cy="143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58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Intentional Acts Against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</a:t>
            </a:r>
            <a:r>
              <a:rPr lang="en-US" dirty="0" err="1" smtClean="0"/>
              <a:t>Dafnis</a:t>
            </a:r>
            <a:endParaRPr lang="en-US" dirty="0" smtClean="0"/>
          </a:p>
          <a:p>
            <a:pPr lvl="1"/>
            <a:r>
              <a:rPr lang="en-US" dirty="0" smtClean="0"/>
              <a:t>Defendant did NOT have a license to administer controlled substances</a:t>
            </a:r>
          </a:p>
          <a:p>
            <a:pPr lvl="1"/>
            <a:r>
              <a:rPr lang="en-US" dirty="0" smtClean="0"/>
              <a:t>Controlled substances necessary to prevent pain during surgery</a:t>
            </a:r>
          </a:p>
          <a:p>
            <a:pPr lvl="1"/>
            <a:r>
              <a:rPr lang="en-US" dirty="0" smtClean="0"/>
              <a:t>Surgery performed without controlled substance would cause pain</a:t>
            </a:r>
          </a:p>
          <a:p>
            <a:pPr lvl="1"/>
            <a:endParaRPr lang="en-US" dirty="0"/>
          </a:p>
          <a:p>
            <a:pPr marL="201168" lvl="1" indent="0">
              <a:buNone/>
            </a:pPr>
            <a:r>
              <a:rPr lang="en-US" u="sng" dirty="0" smtClean="0"/>
              <a:t>PRACTICE POINTER</a:t>
            </a:r>
            <a:r>
              <a:rPr lang="en-US" dirty="0" smtClean="0"/>
              <a:t>:  **Veterinarians use a number of controlled substances – different DEA regulations attach to each class.  Some substances used during surgery (</a:t>
            </a:r>
            <a:r>
              <a:rPr lang="en-US" dirty="0" err="1" smtClean="0"/>
              <a:t>propafol</a:t>
            </a:r>
            <a:r>
              <a:rPr lang="en-US" dirty="0" smtClean="0"/>
              <a:t>) are not controlled.  Other substances are used to immobilize and do not prevent pain.**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71" y="178229"/>
            <a:ext cx="2159000" cy="143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45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Intentional Acts Against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Example – </a:t>
            </a:r>
            <a:r>
              <a:rPr lang="en-US" dirty="0" err="1" smtClean="0"/>
              <a:t>Dafnis</a:t>
            </a:r>
            <a:endParaRPr lang="en-US" dirty="0" smtClean="0"/>
          </a:p>
          <a:p>
            <a:pPr lvl="1"/>
            <a:r>
              <a:rPr lang="en-US" dirty="0" smtClean="0"/>
              <a:t>Illinois – Specific Statute </a:t>
            </a:r>
          </a:p>
          <a:p>
            <a:pPr lvl="1"/>
            <a:r>
              <a:rPr lang="en-US" dirty="0" smtClean="0"/>
              <a:t>Humane Care for Animals Act (510 ILCS 5/70)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Important Consideration:</a:t>
            </a:r>
          </a:p>
          <a:p>
            <a:pPr lvl="1"/>
            <a:r>
              <a:rPr lang="en-US" dirty="0" smtClean="0"/>
              <a:t>Criminal Charges = </a:t>
            </a:r>
          </a:p>
          <a:p>
            <a:pPr marL="201168" lvl="1" indent="0">
              <a:buNone/>
            </a:pPr>
            <a:r>
              <a:rPr lang="en-US" dirty="0"/>
              <a:t> </a:t>
            </a:r>
            <a:r>
              <a:rPr lang="en-US" dirty="0" smtClean="0"/>
              <a:t>   Possible Delay in Civil Case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71" y="178229"/>
            <a:ext cx="2159000" cy="1432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8669" y="178229"/>
            <a:ext cx="8353331" cy="690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68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Intentional Acts Against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Green</a:t>
            </a:r>
          </a:p>
          <a:p>
            <a:pPr lvl="1"/>
            <a:r>
              <a:rPr lang="en-US" dirty="0" smtClean="0"/>
              <a:t>Police shooting</a:t>
            </a:r>
          </a:p>
          <a:p>
            <a:pPr lvl="1"/>
            <a:r>
              <a:rPr lang="en-US" dirty="0" smtClean="0"/>
              <a:t>Involves Constitutional Violations (Civil Rights - Sec. 1983)</a:t>
            </a:r>
          </a:p>
          <a:p>
            <a:pPr lvl="1"/>
            <a:r>
              <a:rPr lang="en-US" dirty="0" smtClean="0"/>
              <a:t>Note:  Government Actors – in particular police – qualified immunities</a:t>
            </a:r>
          </a:p>
          <a:p>
            <a:pPr lvl="2"/>
            <a:r>
              <a:rPr lang="en-US" dirty="0" smtClean="0"/>
              <a:t>Acts of Negligence are protected</a:t>
            </a:r>
          </a:p>
          <a:p>
            <a:pPr lvl="2"/>
            <a:r>
              <a:rPr lang="en-US" dirty="0" smtClean="0"/>
              <a:t>Willful and Wanton conduct is not protected </a:t>
            </a:r>
          </a:p>
          <a:p>
            <a:pPr lvl="2"/>
            <a:endParaRPr lang="en-US" dirty="0"/>
          </a:p>
          <a:p>
            <a:r>
              <a:rPr lang="en-US" dirty="0" smtClean="0"/>
              <a:t>Important Considerations</a:t>
            </a:r>
          </a:p>
          <a:p>
            <a:pPr lvl="1"/>
            <a:r>
              <a:rPr lang="en-US" dirty="0" smtClean="0"/>
              <a:t>Preserve Information ASAP</a:t>
            </a:r>
          </a:p>
          <a:p>
            <a:pPr lvl="2"/>
            <a:r>
              <a:rPr lang="en-US" dirty="0" smtClean="0"/>
              <a:t>Preservation Letter (Litigation Hold Letter) </a:t>
            </a:r>
          </a:p>
          <a:p>
            <a:pPr lvl="2"/>
            <a:r>
              <a:rPr lang="en-US" dirty="0" smtClean="0"/>
              <a:t>FOIA (radio communications, video, reports, calls received, photos, etc.)</a:t>
            </a:r>
          </a:p>
          <a:p>
            <a:pPr lvl="1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71" y="178229"/>
            <a:ext cx="2159000" cy="143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4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Intentional</a:t>
            </a:r>
            <a:r>
              <a:rPr lang="en-US" baseline="0" dirty="0" smtClean="0"/>
              <a:t> Acts Against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INVOLVEMENT</a:t>
            </a:r>
            <a:r>
              <a:rPr lang="en-US" baseline="0" dirty="0" smtClean="0"/>
              <a:t> OF </a:t>
            </a:r>
            <a:r>
              <a:rPr lang="en-US" dirty="0" smtClean="0"/>
              <a:t>NEWS/MEDIA</a:t>
            </a:r>
          </a:p>
          <a:p>
            <a:pPr lvl="1"/>
            <a:r>
              <a:rPr lang="en-US" dirty="0" smtClean="0"/>
              <a:t>Green Case</a:t>
            </a:r>
          </a:p>
          <a:p>
            <a:pPr lvl="2"/>
            <a:r>
              <a:rPr lang="en-US" dirty="0" smtClean="0"/>
              <a:t>Animal Cases Draw Public Attention</a:t>
            </a:r>
          </a:p>
          <a:p>
            <a:pPr lvl="2"/>
            <a:r>
              <a:rPr lang="en-US" dirty="0" smtClean="0"/>
              <a:t>Filing May be Picked Up by Reporter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CHECK ETHICS RULES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i="1" u="sng" dirty="0" smtClean="0"/>
              <a:t>BEFORE</a:t>
            </a:r>
            <a:r>
              <a:rPr lang="en-US" dirty="0" smtClean="0"/>
              <a:t> SPEAKING TO REPORTERS</a:t>
            </a:r>
            <a:endParaRPr lang="en-US" dirty="0"/>
          </a:p>
        </p:txBody>
      </p:sp>
      <p:pic>
        <p:nvPicPr>
          <p:cNvPr id="4" name="Picture 2" descr="Black Paw Prints. Vector illust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75" y="0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500" y="1152983"/>
            <a:ext cx="5208894" cy="4118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468342" y="3508604"/>
            <a:ext cx="3163023" cy="30630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106" y="94607"/>
            <a:ext cx="6647601" cy="67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77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Veterinary Malpractice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Elements of Veterinary Malpractice</a:t>
            </a:r>
          </a:p>
          <a:p>
            <a:pPr lvl="1"/>
            <a:r>
              <a:rPr lang="en-US" dirty="0" smtClean="0"/>
              <a:t>Breach of the reasonable standard of care that was proximate cause of injury/death</a:t>
            </a:r>
          </a:p>
          <a:p>
            <a:pPr lvl="2"/>
            <a:r>
              <a:rPr lang="en-US" dirty="0" smtClean="0"/>
              <a:t>What a reasonably prudent practitioner would do in the same or similar circumstances</a:t>
            </a:r>
          </a:p>
          <a:p>
            <a:pPr lvl="2"/>
            <a:r>
              <a:rPr lang="en-US" dirty="0" smtClean="0"/>
              <a:t>Higher standard for specialists (board certified)</a:t>
            </a:r>
          </a:p>
          <a:p>
            <a:pPr lvl="2"/>
            <a:r>
              <a:rPr lang="en-US" dirty="0" smtClean="0"/>
              <a:t>Will depend upon facts</a:t>
            </a:r>
          </a:p>
          <a:p>
            <a:pPr lvl="1"/>
            <a:r>
              <a:rPr lang="en-US" dirty="0" smtClean="0"/>
              <a:t>Res </a:t>
            </a:r>
            <a:r>
              <a:rPr lang="en-US" dirty="0" err="1" smtClean="0"/>
              <a:t>Ipsa</a:t>
            </a:r>
            <a:r>
              <a:rPr lang="en-US" dirty="0" smtClean="0"/>
              <a:t> Loquitur (that which speaks for itself)</a:t>
            </a:r>
          </a:p>
          <a:p>
            <a:pPr lvl="2"/>
            <a:r>
              <a:rPr lang="en-US" dirty="0" smtClean="0"/>
              <a:t>Example:  Removing wrong leg; Excessive dosages of medications, etc.</a:t>
            </a:r>
          </a:p>
          <a:p>
            <a:r>
              <a:rPr lang="en-US" dirty="0" smtClean="0"/>
              <a:t>Damages</a:t>
            </a:r>
          </a:p>
          <a:p>
            <a:pPr lvl="1"/>
            <a:r>
              <a:rPr lang="en-US" dirty="0" smtClean="0"/>
              <a:t>Jurisdictional – Negligence/Property Based</a:t>
            </a:r>
          </a:p>
          <a:p>
            <a:pPr lvl="2"/>
            <a:r>
              <a:rPr lang="en-US" dirty="0" smtClean="0"/>
              <a:t>Fair Market v. Actual Value</a:t>
            </a:r>
          </a:p>
          <a:p>
            <a:pPr lvl="2"/>
            <a:r>
              <a:rPr lang="en-US" dirty="0" smtClean="0"/>
              <a:t>Varies:  cost to bring back to health; sentimental value; loss of companionship; mental distress</a:t>
            </a:r>
          </a:p>
          <a:p>
            <a:r>
              <a:rPr lang="en-US" dirty="0" smtClean="0"/>
              <a:t>Evidence</a:t>
            </a:r>
          </a:p>
          <a:p>
            <a:pPr lvl="1"/>
            <a:r>
              <a:rPr lang="en-US" dirty="0" smtClean="0"/>
              <a:t>Typically involves expert testimony/evaluation of records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40766" y="87993"/>
            <a:ext cx="1229827" cy="164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5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544" y="286603"/>
            <a:ext cx="5867400" cy="80105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Veterinary Malpractice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</a:t>
            </a:r>
            <a:r>
              <a:rPr lang="en-US" dirty="0" err="1" smtClean="0"/>
              <a:t>Dafnis</a:t>
            </a:r>
            <a:endParaRPr lang="en-US" dirty="0" smtClean="0"/>
          </a:p>
          <a:p>
            <a:pPr lvl="1"/>
            <a:r>
              <a:rPr lang="en-US" dirty="0" smtClean="0"/>
              <a:t>Failure to have license not enough …. </a:t>
            </a:r>
          </a:p>
          <a:p>
            <a:pPr lvl="1"/>
            <a:r>
              <a:rPr lang="en-US" dirty="0" smtClean="0"/>
              <a:t>Must show actions were proximate cause </a:t>
            </a:r>
          </a:p>
          <a:p>
            <a:pPr marL="201168" lvl="1" indent="0">
              <a:buNone/>
            </a:pPr>
            <a:r>
              <a:rPr lang="en-US" dirty="0"/>
              <a:t> </a:t>
            </a:r>
            <a:r>
              <a:rPr lang="en-US" dirty="0" smtClean="0"/>
              <a:t>   of injury/death</a:t>
            </a:r>
          </a:p>
          <a:p>
            <a:pPr lvl="1"/>
            <a:r>
              <a:rPr lang="en-US" dirty="0" smtClean="0"/>
              <a:t>Alleged a number of ways</a:t>
            </a:r>
          </a:p>
          <a:p>
            <a:pPr lvl="3"/>
            <a:r>
              <a:rPr lang="en-US" dirty="0" smtClean="0"/>
              <a:t>Failing to use accepted surgical procedures (clips) </a:t>
            </a:r>
          </a:p>
          <a:p>
            <a:pPr lvl="3"/>
            <a:r>
              <a:rPr lang="en-US" dirty="0" smtClean="0"/>
              <a:t>Failure to use pain relieving drugs </a:t>
            </a:r>
          </a:p>
          <a:p>
            <a:pPr marL="566928" lvl="3" indent="0">
              <a:buNone/>
            </a:pPr>
            <a:r>
              <a:rPr lang="en-US" dirty="0"/>
              <a:t>	</a:t>
            </a:r>
            <a:r>
              <a:rPr lang="en-US" dirty="0" smtClean="0"/>
              <a:t>(note:  must link to injury/death)</a:t>
            </a:r>
          </a:p>
          <a:p>
            <a:pPr lvl="1"/>
            <a:endParaRPr lang="en-US" dirty="0" smtClean="0"/>
          </a:p>
          <a:p>
            <a:pPr marL="566928" lvl="3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40766" y="87993"/>
            <a:ext cx="1229827" cy="16493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160" y="4291865"/>
            <a:ext cx="4363401" cy="291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09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Veterinary Malpractice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</a:t>
            </a:r>
            <a:r>
              <a:rPr lang="en-US" dirty="0" err="1" smtClean="0"/>
              <a:t>Dafnis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Important Considerations:</a:t>
            </a:r>
          </a:p>
          <a:p>
            <a:pPr lvl="1"/>
            <a:r>
              <a:rPr lang="en-US" dirty="0" smtClean="0"/>
              <a:t>Unexpected Issues (deposition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Probative Value v. Protections</a:t>
            </a:r>
          </a:p>
          <a:p>
            <a:pPr lvl="1"/>
            <a:r>
              <a:rPr lang="en-US" dirty="0" smtClean="0"/>
              <a:t>State Disciplinary Involvement</a:t>
            </a:r>
          </a:p>
          <a:p>
            <a:pPr lvl="2"/>
            <a:r>
              <a:rPr lang="en-US" dirty="0" smtClean="0"/>
              <a:t>Get Records (If able – sometimes </a:t>
            </a:r>
          </a:p>
          <a:p>
            <a:pPr marL="384048" lvl="2" indent="0">
              <a:buNone/>
            </a:pPr>
            <a:r>
              <a:rPr lang="en-US" dirty="0"/>
              <a:t> </a:t>
            </a:r>
            <a:r>
              <a:rPr lang="en-US" dirty="0" smtClean="0"/>
              <a:t>    they do not match discovery provided)</a:t>
            </a:r>
          </a:p>
          <a:p>
            <a:pPr lvl="1"/>
            <a:r>
              <a:rPr lang="en-US" dirty="0" smtClean="0"/>
              <a:t>Social Media </a:t>
            </a:r>
          </a:p>
          <a:p>
            <a:pPr lvl="2"/>
            <a:r>
              <a:rPr lang="en-US" dirty="0" smtClean="0"/>
              <a:t>Witnesses – Fact Gathering </a:t>
            </a:r>
          </a:p>
          <a:p>
            <a:pPr lvl="2"/>
            <a:r>
              <a:rPr lang="en-US" dirty="0" smtClean="0"/>
              <a:t>Counterclaims (possible defamation)</a:t>
            </a:r>
          </a:p>
          <a:p>
            <a:pPr lvl="2"/>
            <a:r>
              <a:rPr lang="en-US" dirty="0" smtClean="0"/>
              <a:t>Allegations of Fraud (or using case to make $$$)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40766" y="87993"/>
            <a:ext cx="1229827" cy="16493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345" y="-305131"/>
            <a:ext cx="6457950" cy="8029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004" y="2254081"/>
            <a:ext cx="10462952" cy="53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27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Negligent Acts Harming/Killing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Elements of Negligence</a:t>
            </a:r>
          </a:p>
          <a:p>
            <a:pPr lvl="1"/>
            <a:r>
              <a:rPr lang="en-US" dirty="0" smtClean="0"/>
              <a:t>Duty, Breach, Causation, Damages</a:t>
            </a:r>
          </a:p>
          <a:p>
            <a:pPr lvl="2"/>
            <a:r>
              <a:rPr lang="en-US" dirty="0" smtClean="0"/>
              <a:t>Ordinary care expected for a given activity </a:t>
            </a:r>
          </a:p>
          <a:p>
            <a:pPr lvl="2"/>
            <a:r>
              <a:rPr lang="en-US" dirty="0" smtClean="0"/>
              <a:t>(LA) Chapter 3 – Jury Instructions</a:t>
            </a:r>
          </a:p>
          <a:p>
            <a:r>
              <a:rPr lang="en-US" dirty="0" smtClean="0"/>
              <a:t>*Damages for Negligence</a:t>
            </a:r>
          </a:p>
          <a:p>
            <a:pPr lvl="1"/>
            <a:r>
              <a:rPr lang="en-US" dirty="0" smtClean="0"/>
              <a:t>Compensation</a:t>
            </a:r>
          </a:p>
          <a:p>
            <a:pPr lvl="2"/>
            <a:r>
              <a:rPr lang="en-US" dirty="0"/>
              <a:t>Fair Market v. Actual Value</a:t>
            </a:r>
          </a:p>
          <a:p>
            <a:pPr lvl="2"/>
            <a:r>
              <a:rPr lang="en-US" dirty="0"/>
              <a:t>Varies:  cost to bring back to health; sentimental value; loss of companionship; mental </a:t>
            </a:r>
            <a:r>
              <a:rPr lang="en-US" dirty="0" smtClean="0"/>
              <a:t>distress</a:t>
            </a:r>
          </a:p>
          <a:p>
            <a:pPr lvl="1"/>
            <a:r>
              <a:rPr lang="en-US" dirty="0" smtClean="0"/>
              <a:t>*Goals of Tort Law* </a:t>
            </a:r>
          </a:p>
          <a:p>
            <a:pPr lvl="2"/>
            <a:r>
              <a:rPr lang="en-US" dirty="0" smtClean="0"/>
              <a:t>(1) Deter Misconduct; (2) Compensate Victim; (3) Comport with Societal Values</a:t>
            </a:r>
          </a:p>
          <a:p>
            <a:r>
              <a:rPr lang="en-US" dirty="0" smtClean="0"/>
              <a:t>Evidence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795" y="70516"/>
            <a:ext cx="1529805" cy="114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4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Negligent Acts Harming/Killing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Crowley, 15-M1-300576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Dog Jezebel, guardians/owners James &amp; Mary Crowley, driver </a:t>
            </a:r>
            <a:r>
              <a:rPr lang="en-US" dirty="0" err="1" smtClean="0"/>
              <a:t>MaryPat</a:t>
            </a:r>
            <a:r>
              <a:rPr lang="en-US" dirty="0" smtClean="0"/>
              <a:t> </a:t>
            </a:r>
            <a:r>
              <a:rPr lang="en-US" dirty="0" err="1" smtClean="0"/>
              <a:t>McAuliff</a:t>
            </a:r>
            <a:endParaRPr lang="en-US" dirty="0" smtClean="0"/>
          </a:p>
          <a:p>
            <a:pPr lvl="1"/>
            <a:r>
              <a:rPr lang="en-US" dirty="0" smtClean="0"/>
              <a:t>Jezebel – 3 yr. 10 mo., spayed female dog</a:t>
            </a:r>
          </a:p>
          <a:p>
            <a:pPr lvl="1"/>
            <a:r>
              <a:rPr lang="en-US" dirty="0" smtClean="0"/>
              <a:t>November 29, 2014, James Crowley was walking Jezebel (on leash) north on Clark Street (Chicago) with walk signal while crossing Superior Street</a:t>
            </a:r>
          </a:p>
          <a:p>
            <a:pPr lvl="1"/>
            <a:r>
              <a:rPr lang="en-US" dirty="0" err="1" smtClean="0"/>
              <a:t>MaryPat</a:t>
            </a:r>
            <a:r>
              <a:rPr lang="en-US" dirty="0" smtClean="0"/>
              <a:t> </a:t>
            </a:r>
            <a:r>
              <a:rPr lang="en-US" dirty="0" err="1" smtClean="0"/>
              <a:t>McAuliff</a:t>
            </a:r>
            <a:r>
              <a:rPr lang="en-US" dirty="0" smtClean="0"/>
              <a:t> turned her car into intersection and ran over Jezebel with her car, nearly hitting James Crowley as well.</a:t>
            </a:r>
          </a:p>
          <a:p>
            <a:pPr lvl="1"/>
            <a:r>
              <a:rPr lang="en-US" dirty="0" smtClean="0"/>
              <a:t>Jezebel’s pelvis was crushed in three places, her right hip </a:t>
            </a:r>
            <a:r>
              <a:rPr lang="en-US" dirty="0" err="1" smtClean="0"/>
              <a:t>luxated</a:t>
            </a:r>
            <a:r>
              <a:rPr lang="en-US" dirty="0" smtClean="0"/>
              <a:t>, her right femoral head broken and part of her hip was removed.  Jezebel’s tail was also broken at the base and further surgeries were necessary.  A few days later, Jezebel died from her injuries.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795" y="70516"/>
            <a:ext cx="1529805" cy="1147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3937" y="-186367"/>
            <a:ext cx="4498063" cy="2808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750" y="154861"/>
            <a:ext cx="2752725" cy="228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0187" y="154861"/>
            <a:ext cx="2032586" cy="24106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3519188" y="-263063"/>
            <a:ext cx="2079669" cy="291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229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Negligent Acts Harming/Killing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Crowley</a:t>
            </a:r>
          </a:p>
          <a:p>
            <a:r>
              <a:rPr lang="en-US" dirty="0" smtClean="0"/>
              <a:t>Claims</a:t>
            </a:r>
          </a:p>
          <a:p>
            <a:pPr lvl="1"/>
            <a:r>
              <a:rPr lang="en-US" dirty="0" smtClean="0"/>
              <a:t>Negligence</a:t>
            </a:r>
          </a:p>
          <a:p>
            <a:pPr lvl="1"/>
            <a:r>
              <a:rPr lang="en-US" dirty="0" smtClean="0"/>
              <a:t>Negligent Infliction of Emotional Distress</a:t>
            </a:r>
          </a:p>
          <a:p>
            <a:r>
              <a:rPr lang="en-US" dirty="0" smtClean="0"/>
              <a:t>Outcome</a:t>
            </a:r>
          </a:p>
          <a:p>
            <a:pPr lvl="1"/>
            <a:r>
              <a:rPr lang="en-US" dirty="0" smtClean="0"/>
              <a:t>Settlement ($20,000)</a:t>
            </a:r>
          </a:p>
          <a:p>
            <a:r>
              <a:rPr lang="en-US" dirty="0" smtClean="0"/>
              <a:t>Important Considerations</a:t>
            </a:r>
          </a:p>
          <a:p>
            <a:pPr lvl="1"/>
            <a:r>
              <a:rPr lang="en-US" dirty="0" smtClean="0"/>
              <a:t>Genuine Sentiment </a:t>
            </a:r>
          </a:p>
          <a:p>
            <a:pPr lvl="1"/>
            <a:r>
              <a:rPr lang="en-US" dirty="0" smtClean="0"/>
              <a:t>Video of Events</a:t>
            </a:r>
          </a:p>
          <a:p>
            <a:pPr marL="201168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795" y="70516"/>
            <a:ext cx="1529805" cy="1147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4533" y="688446"/>
            <a:ext cx="6753002" cy="3521415"/>
          </a:xfrm>
          <a:prstGeom prst="rect">
            <a:avLst/>
          </a:prstGeom>
        </p:spPr>
      </p:pic>
      <p:pic>
        <p:nvPicPr>
          <p:cNvPr id="6" name="(4) Crowley Dog Accident 11-29-201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67889" y="70516"/>
            <a:ext cx="8736593" cy="595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90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Negligent Acts Harming/Killing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Henson, 15-M1-10965</a:t>
            </a:r>
          </a:p>
          <a:p>
            <a:r>
              <a:rPr lang="en-US" dirty="0" smtClean="0"/>
              <a:t>The dog Tugs, owner/guardian John Henson, dog walker David Drake (Millennium Dog Walkers)</a:t>
            </a:r>
          </a:p>
          <a:p>
            <a:r>
              <a:rPr lang="en-US" dirty="0" smtClean="0"/>
              <a:t>Tugs was a 6 year old, Chinese </a:t>
            </a:r>
            <a:r>
              <a:rPr lang="en-US" dirty="0" err="1" smtClean="0"/>
              <a:t>Shar</a:t>
            </a:r>
            <a:r>
              <a:rPr lang="en-US" dirty="0" smtClean="0"/>
              <a:t>-Pei, companion canine and part-time therapy dog in Mr. Henson’s private psychotherapy practice</a:t>
            </a:r>
          </a:p>
          <a:p>
            <a:r>
              <a:rPr lang="en-US" dirty="0" smtClean="0"/>
              <a:t>On August 14, 2014, David Drake let Tugs get away from him on walk, Tugs was struck by a vehicle and died </a:t>
            </a:r>
            <a:r>
              <a:rPr lang="en-US" dirty="0" err="1" smtClean="0"/>
              <a:t>shorly</a:t>
            </a:r>
            <a:r>
              <a:rPr lang="en-US" dirty="0" smtClean="0"/>
              <a:t> thereafter at the emergency vet.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795" y="70516"/>
            <a:ext cx="1529805" cy="1147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493397" y="291455"/>
            <a:ext cx="5076825" cy="6238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1103" y="-115007"/>
            <a:ext cx="4505325" cy="6200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497" y="171075"/>
            <a:ext cx="82105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31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Negligent Acts Harming/Killing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Henson</a:t>
            </a:r>
          </a:p>
          <a:p>
            <a:r>
              <a:rPr lang="en-US" dirty="0" smtClean="0"/>
              <a:t>Claims:</a:t>
            </a:r>
          </a:p>
          <a:p>
            <a:pPr lvl="1"/>
            <a:r>
              <a:rPr lang="en-US" dirty="0" smtClean="0"/>
              <a:t>Breach of Agreement (Special Care)</a:t>
            </a:r>
          </a:p>
          <a:p>
            <a:pPr lvl="1"/>
            <a:r>
              <a:rPr lang="en-US" dirty="0" smtClean="0"/>
              <a:t>Negligence</a:t>
            </a:r>
          </a:p>
          <a:p>
            <a:pPr lvl="1"/>
            <a:r>
              <a:rPr lang="en-US" dirty="0" err="1" smtClean="0"/>
              <a:t>Respondeat</a:t>
            </a:r>
            <a:r>
              <a:rPr lang="en-US" dirty="0" smtClean="0"/>
              <a:t> Superior</a:t>
            </a:r>
          </a:p>
          <a:p>
            <a:r>
              <a:rPr lang="en-US" dirty="0" smtClean="0"/>
              <a:t>Outcome</a:t>
            </a:r>
          </a:p>
          <a:p>
            <a:pPr lvl="1"/>
            <a:r>
              <a:rPr lang="en-US" dirty="0" smtClean="0"/>
              <a:t>Jury Verdict ($8,500) for Breach of Agreement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795" y="70516"/>
            <a:ext cx="1529805" cy="1147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47" y="3598763"/>
            <a:ext cx="10801350" cy="2476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70" y="169334"/>
            <a:ext cx="9877425" cy="3352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528" y="372440"/>
            <a:ext cx="11656329" cy="54966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17415" y="1436853"/>
            <a:ext cx="12982873" cy="220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62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Negligent Acts Harming/Killing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Example – Mengarelli, 11-L -47</a:t>
            </a:r>
          </a:p>
          <a:p>
            <a:r>
              <a:rPr lang="en-US" dirty="0" smtClean="0"/>
              <a:t>The dog Dolce, guardians/owners Mike and Heather Mengarelli, dog owner Angela Marquardt, &amp; business Orchard Road Animal Hospital (ORAH)</a:t>
            </a:r>
          </a:p>
          <a:p>
            <a:r>
              <a:rPr lang="en-US" dirty="0" smtClean="0"/>
              <a:t>Dolce was a 3 year old Pomeranian rescue dog who competed with Heather in shows/events</a:t>
            </a:r>
          </a:p>
          <a:p>
            <a:r>
              <a:rPr lang="en-US" dirty="0" smtClean="0"/>
              <a:t>In the afternoon of December 5, 2010, Mike &amp; Heather brought their two dogs, Dolce and Lindsay to ORAH to get a picture taken with Santa Paws</a:t>
            </a:r>
          </a:p>
          <a:p>
            <a:r>
              <a:rPr lang="en-US" dirty="0" smtClean="0"/>
              <a:t>Upon passing through the first set of doors and entering the corridor with Dolce (leashed) and Lindsay (held by Mike), a large mastiff barreled through the lobby doors and into the corridor, trapping Heather and Dolce</a:t>
            </a:r>
          </a:p>
          <a:p>
            <a:r>
              <a:rPr lang="en-US" dirty="0" smtClean="0"/>
              <a:t>The large mastiff lunged at and grasped Dolce, ripping </a:t>
            </a:r>
            <a:r>
              <a:rPr lang="en-US" dirty="0" err="1" smtClean="0"/>
              <a:t>Dolce’s</a:t>
            </a:r>
            <a:r>
              <a:rPr lang="en-US" dirty="0" smtClean="0"/>
              <a:t> leash from Heather’s hand, violently thrashed Dolce (despite Mike’s efforts to free Dolce &amp; while Marquardt did nothing), Dolce fell to the ground and shortly thereafter died from the attack (despite some veterinary efforts to save Dolce)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795" y="70516"/>
            <a:ext cx="1529805" cy="1147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695" y="0"/>
            <a:ext cx="2930305" cy="21977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319" y="0"/>
            <a:ext cx="2942376" cy="22067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301" y="0"/>
            <a:ext cx="2289018" cy="34335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9992" y="2257006"/>
            <a:ext cx="5314765" cy="4430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541901"/>
            <a:ext cx="10487025" cy="3819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357" y="64893"/>
            <a:ext cx="7677150" cy="2743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5196" y="190264"/>
            <a:ext cx="802005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03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Negligent Acts Harming/Killing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Mengarelli</a:t>
            </a:r>
          </a:p>
          <a:p>
            <a:r>
              <a:rPr lang="en-US" dirty="0" smtClean="0"/>
              <a:t>Claims:</a:t>
            </a:r>
          </a:p>
          <a:p>
            <a:pPr lvl="1"/>
            <a:r>
              <a:rPr lang="en-US" dirty="0" smtClean="0"/>
              <a:t>Negligence (ORAH)</a:t>
            </a:r>
          </a:p>
          <a:p>
            <a:pPr lvl="1"/>
            <a:r>
              <a:rPr lang="en-US" dirty="0" smtClean="0"/>
              <a:t>Premises Liability Act (ORAH)</a:t>
            </a:r>
          </a:p>
          <a:p>
            <a:pPr lvl="1"/>
            <a:r>
              <a:rPr lang="en-US" dirty="0" smtClean="0"/>
              <a:t>Negligence (Marquardt)</a:t>
            </a:r>
          </a:p>
          <a:p>
            <a:pPr lvl="1"/>
            <a:r>
              <a:rPr lang="en-US" dirty="0" smtClean="0"/>
              <a:t>NIED (ORAH &amp; Marquardt)</a:t>
            </a:r>
          </a:p>
          <a:p>
            <a:pPr lvl="1"/>
            <a:r>
              <a:rPr lang="en-US" dirty="0" smtClean="0"/>
              <a:t>Animal Control Act (Marquardt)</a:t>
            </a:r>
          </a:p>
          <a:p>
            <a:r>
              <a:rPr lang="en-US" dirty="0" smtClean="0"/>
              <a:t>Outcome</a:t>
            </a:r>
          </a:p>
          <a:p>
            <a:pPr lvl="1"/>
            <a:r>
              <a:rPr lang="en-US" dirty="0" smtClean="0"/>
              <a:t>Settlement ($19,000)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795" y="70516"/>
            <a:ext cx="1529805" cy="1147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810" y="-4185685"/>
            <a:ext cx="15338380" cy="11503785"/>
          </a:xfrm>
          <a:prstGeom prst="rect">
            <a:avLst/>
          </a:prstGeom>
        </p:spPr>
      </p:pic>
      <p:pic>
        <p:nvPicPr>
          <p:cNvPr id="7" name="Picture 6" descr="http://sphotos-a.xx.fbcdn.net/hphotos-ash4/431092_221475141276430_889545368_n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74" y="-390975"/>
            <a:ext cx="6676926" cy="4048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4696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Negligent Acts Harming/Killing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</a:t>
            </a:r>
            <a:r>
              <a:rPr lang="en-US" dirty="0" err="1" smtClean="0"/>
              <a:t>Anzalone</a:t>
            </a:r>
            <a:r>
              <a:rPr lang="en-US" dirty="0" smtClean="0"/>
              <a:t> v. </a:t>
            </a:r>
            <a:r>
              <a:rPr lang="en-US" dirty="0" err="1" smtClean="0"/>
              <a:t>Kragness</a:t>
            </a:r>
            <a:r>
              <a:rPr lang="en-US" dirty="0" smtClean="0"/>
              <a:t> (1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dirty="0" err="1" smtClean="0"/>
              <a:t>Dist</a:t>
            </a:r>
            <a:r>
              <a:rPr lang="en-US" dirty="0" smtClean="0"/>
              <a:t> 2005)</a:t>
            </a:r>
          </a:p>
          <a:p>
            <a:pPr lvl="1"/>
            <a:r>
              <a:rPr lang="en-US" dirty="0"/>
              <a:t>Suit brought for $100,000 for negligent loss of cat during boarding (bailment case)</a:t>
            </a:r>
          </a:p>
          <a:p>
            <a:pPr lvl="1"/>
            <a:r>
              <a:rPr lang="en-US" dirty="0"/>
              <a:t>Cannot dismiss for high demand alone – “actual value” standard</a:t>
            </a:r>
          </a:p>
          <a:p>
            <a:pPr lvl="1"/>
            <a:r>
              <a:rPr lang="en-US" dirty="0" smtClean="0"/>
              <a:t>Dicta</a:t>
            </a:r>
          </a:p>
          <a:p>
            <a:r>
              <a:rPr lang="en-US" dirty="0"/>
              <a:t>“Actual Value” </a:t>
            </a:r>
          </a:p>
          <a:p>
            <a:pPr lvl="1"/>
            <a:r>
              <a:rPr lang="en-US" dirty="0"/>
              <a:t>No emotional distress … BUT</a:t>
            </a:r>
          </a:p>
          <a:p>
            <a:r>
              <a:rPr lang="en-US" i="1" dirty="0" err="1"/>
              <a:t>Jankoski</a:t>
            </a:r>
            <a:r>
              <a:rPr lang="en-US" i="1" dirty="0"/>
              <a:t> v. </a:t>
            </a:r>
            <a:r>
              <a:rPr lang="en-US" i="1" dirty="0" err="1"/>
              <a:t>Presier</a:t>
            </a:r>
            <a:r>
              <a:rPr lang="en-US" i="1" dirty="0"/>
              <a:t> Animal Hospital, Ltd</a:t>
            </a:r>
            <a:r>
              <a:rPr lang="en-US" dirty="0"/>
              <a:t>. (1</a:t>
            </a:r>
            <a:r>
              <a:rPr lang="en-US" baseline="30000" dirty="0"/>
              <a:t>st</a:t>
            </a:r>
            <a:r>
              <a:rPr lang="en-US" dirty="0"/>
              <a:t> Dist. 1987) </a:t>
            </a:r>
          </a:p>
          <a:p>
            <a:pPr lvl="1"/>
            <a:r>
              <a:rPr lang="en-US" dirty="0"/>
              <a:t>Sued for “Loss of Companionship” as Independent Cause of Action</a:t>
            </a:r>
          </a:p>
          <a:p>
            <a:pPr lvl="1"/>
            <a:r>
              <a:rPr lang="en-US" dirty="0"/>
              <a:t>Not Allowed As Independent Cause – But “Actual Value” May Include Some Element of Sentimental Value</a:t>
            </a:r>
          </a:p>
          <a:p>
            <a:pPr marL="201168" lvl="1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795" y="70516"/>
            <a:ext cx="1529805" cy="1147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787" y="2878607"/>
            <a:ext cx="7723665" cy="535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71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Negligent Acts Harming/Killing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</a:t>
            </a:r>
            <a:r>
              <a:rPr lang="en-US" dirty="0" err="1" smtClean="0"/>
              <a:t>Anzalone</a:t>
            </a:r>
            <a:r>
              <a:rPr lang="en-US" dirty="0" smtClean="0"/>
              <a:t> v. </a:t>
            </a:r>
            <a:r>
              <a:rPr lang="en-US" dirty="0" err="1" smtClean="0"/>
              <a:t>Kragness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Jury Instruction – </a:t>
            </a:r>
            <a:r>
              <a:rPr lang="en-US" i="1" dirty="0" smtClean="0"/>
              <a:t>after </a:t>
            </a:r>
            <a:r>
              <a:rPr lang="en-US" dirty="0" smtClean="0"/>
              <a:t>REMAND</a:t>
            </a:r>
          </a:p>
          <a:p>
            <a:pPr lvl="1"/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795" y="70516"/>
            <a:ext cx="1529805" cy="11473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76" y="2529289"/>
            <a:ext cx="10279970" cy="45501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76" y="2681689"/>
            <a:ext cx="10279970" cy="455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46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Negligent Acts Harming/Killing Animals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Leith v. Frost </a:t>
            </a:r>
            <a:r>
              <a:rPr lang="en-US" dirty="0"/>
              <a:t>(4</a:t>
            </a:r>
            <a:r>
              <a:rPr lang="en-US" baseline="30000" dirty="0"/>
              <a:t>th</a:t>
            </a:r>
            <a:r>
              <a:rPr lang="en-US" dirty="0"/>
              <a:t> Dist. 2009)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573" y="2207370"/>
            <a:ext cx="9879107" cy="440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45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Motions to Dismiss</a:t>
            </a:r>
          </a:p>
          <a:p>
            <a:pPr lvl="1"/>
            <a:r>
              <a:rPr lang="en-US" dirty="0" smtClean="0"/>
              <a:t>Pleadings (Failure to State Cause of Action)</a:t>
            </a:r>
          </a:p>
          <a:p>
            <a:pPr lvl="1"/>
            <a:r>
              <a:rPr lang="en-US" dirty="0" smtClean="0"/>
              <a:t>Merits/Proofs (Summary Judgment, etc.)</a:t>
            </a:r>
          </a:p>
          <a:p>
            <a:r>
              <a:rPr lang="en-US" dirty="0" smtClean="0"/>
              <a:t>Motions in </a:t>
            </a:r>
            <a:r>
              <a:rPr lang="en-US" dirty="0" err="1" smtClean="0"/>
              <a:t>Limine</a:t>
            </a:r>
            <a:endParaRPr lang="en-US" dirty="0" smtClean="0"/>
          </a:p>
          <a:p>
            <a:pPr lvl="1"/>
            <a:r>
              <a:rPr lang="en-US" dirty="0" smtClean="0"/>
              <a:t>Evidence Allowed</a:t>
            </a:r>
          </a:p>
          <a:p>
            <a:pPr lvl="2"/>
            <a:r>
              <a:rPr lang="en-US" dirty="0" smtClean="0"/>
              <a:t>Photos</a:t>
            </a:r>
          </a:p>
          <a:p>
            <a:pPr lvl="2"/>
            <a:r>
              <a:rPr lang="en-US" dirty="0" smtClean="0"/>
              <a:t>Testimony (Distress, etc.)</a:t>
            </a:r>
          </a:p>
          <a:p>
            <a:pPr lvl="2"/>
            <a:r>
              <a:rPr lang="en-US" dirty="0" smtClean="0"/>
              <a:t>Prior Bad Acts</a:t>
            </a:r>
          </a:p>
          <a:p>
            <a:pPr lvl="1"/>
            <a:r>
              <a:rPr lang="en-US" dirty="0"/>
              <a:t>Damages Available</a:t>
            </a:r>
          </a:p>
          <a:p>
            <a:pPr lvl="2"/>
            <a:r>
              <a:rPr lang="en-US" dirty="0"/>
              <a:t>Market v. Actual Valuation</a:t>
            </a:r>
          </a:p>
          <a:p>
            <a:pPr lvl="2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19" y="1845734"/>
            <a:ext cx="4844361" cy="3252478"/>
          </a:xfrm>
          <a:prstGeom prst="rect">
            <a:avLst/>
          </a:prstGeom>
        </p:spPr>
      </p:pic>
      <p:pic>
        <p:nvPicPr>
          <p:cNvPr id="5" name="Picture 2" descr="Black Paw Prints. Vector illustrati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069" y="118109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38" y="118109"/>
            <a:ext cx="11391142" cy="89836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5949" y="2045128"/>
            <a:ext cx="706755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53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Jury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Voir</a:t>
            </a:r>
            <a:r>
              <a:rPr lang="en-US" dirty="0" smtClean="0"/>
              <a:t> Dire</a:t>
            </a:r>
          </a:p>
          <a:p>
            <a:pPr lvl="1"/>
            <a:r>
              <a:rPr lang="en-US" dirty="0" smtClean="0"/>
              <a:t>If Allowed, Ask Open Ended Questions </a:t>
            </a:r>
          </a:p>
          <a:p>
            <a:r>
              <a:rPr lang="en-US" dirty="0" smtClean="0"/>
              <a:t>Strikes  </a:t>
            </a:r>
          </a:p>
          <a:p>
            <a:pPr lvl="1"/>
            <a:r>
              <a:rPr lang="en-US" dirty="0" smtClean="0"/>
              <a:t>Use Cautiously &amp; Carefully</a:t>
            </a:r>
          </a:p>
          <a:p>
            <a:r>
              <a:rPr lang="en-US" dirty="0" smtClean="0"/>
              <a:t>Jury Instructions</a:t>
            </a:r>
          </a:p>
          <a:p>
            <a:pPr lvl="1"/>
            <a:r>
              <a:rPr lang="en-US" dirty="0" smtClean="0"/>
              <a:t>May Not Be Pattern </a:t>
            </a:r>
          </a:p>
          <a:p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772" y="1845734"/>
            <a:ext cx="5153026" cy="3419184"/>
          </a:xfrm>
          <a:prstGeom prst="rect">
            <a:avLst/>
          </a:prstGeom>
        </p:spPr>
      </p:pic>
      <p:pic>
        <p:nvPicPr>
          <p:cNvPr id="5" name="Picture 2" descr="Black Paw Prints. Vector illustration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069" y="118109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721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Things to Consider:</a:t>
            </a:r>
          </a:p>
          <a:p>
            <a:r>
              <a:rPr lang="en-US" dirty="0" smtClean="0"/>
              <a:t>For </a:t>
            </a:r>
            <a:r>
              <a:rPr lang="en-US" dirty="0"/>
              <a:t>Business or Professional Defendant </a:t>
            </a:r>
            <a:endParaRPr lang="en-US" dirty="0" smtClean="0"/>
          </a:p>
          <a:p>
            <a:pPr lvl="1"/>
            <a:r>
              <a:rPr lang="en-US" dirty="0" smtClean="0"/>
              <a:t>Confidentiality</a:t>
            </a:r>
          </a:p>
          <a:p>
            <a:pPr lvl="1"/>
            <a:r>
              <a:rPr lang="en-US" dirty="0" smtClean="0"/>
              <a:t>Sometimes Non-Disparagement</a:t>
            </a:r>
            <a:endParaRPr lang="en-US" dirty="0"/>
          </a:p>
          <a:p>
            <a:r>
              <a:rPr lang="en-US" dirty="0"/>
              <a:t>**Use Caution if Settlement Seeks </a:t>
            </a:r>
            <a:endParaRPr lang="en-US" dirty="0" smtClean="0"/>
          </a:p>
          <a:p>
            <a:r>
              <a:rPr lang="en-US" dirty="0" smtClean="0"/>
              <a:t>Non-Disparagement </a:t>
            </a:r>
            <a:r>
              <a:rPr lang="en-US" dirty="0"/>
              <a:t>by Attorney </a:t>
            </a:r>
            <a:endParaRPr lang="en-US" dirty="0" smtClean="0"/>
          </a:p>
          <a:p>
            <a:r>
              <a:rPr lang="en-US" dirty="0" smtClean="0"/>
              <a:t>– </a:t>
            </a:r>
            <a:r>
              <a:rPr lang="en-US" dirty="0"/>
              <a:t>CHECK ETHICS RULES.**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503" y="1845734"/>
            <a:ext cx="4924177" cy="3259666"/>
          </a:xfrm>
          <a:prstGeom prst="rect">
            <a:avLst/>
          </a:prstGeom>
        </p:spPr>
      </p:pic>
      <p:pic>
        <p:nvPicPr>
          <p:cNvPr id="5" name="Picture 2" descr="Black Paw Prints. Vector illustrati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069" y="118109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33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Picture 2" descr="Black Paw Prints. Vector illust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069" y="118109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319" y="2055540"/>
            <a:ext cx="5084737" cy="381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09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793</TotalTime>
  <Words>3317</Words>
  <Application>Microsoft Macintosh PowerPoint</Application>
  <PresentationFormat>Custom</PresentationFormat>
  <Paragraphs>478</Paragraphs>
  <Slides>45</Slides>
  <Notes>9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Retrospect</vt:lpstr>
      <vt:lpstr>ASSEMBLING AN ANIMAL CASE</vt:lpstr>
      <vt:lpstr>ASSEMBLING AN ANIMAL CASE</vt:lpstr>
      <vt:lpstr>ASSEMBLING AN ANIMAL CASE</vt:lpstr>
      <vt:lpstr>The Clients</vt:lpstr>
      <vt:lpstr>The Clients</vt:lpstr>
      <vt:lpstr>The Clients</vt:lpstr>
      <vt:lpstr>The Clients</vt:lpstr>
      <vt:lpstr>The Other Side</vt:lpstr>
      <vt:lpstr>Fraud / Misrepresentation</vt:lpstr>
      <vt:lpstr>Fraud / Misrepresentation</vt:lpstr>
      <vt:lpstr>Fraud / Misrepresentation</vt:lpstr>
      <vt:lpstr>Fraud / Misrepresentation</vt:lpstr>
      <vt:lpstr>Fraud / Misrepresentation</vt:lpstr>
      <vt:lpstr>Fraud / Misrepresentation</vt:lpstr>
      <vt:lpstr>Fraud / Misrepresentation</vt:lpstr>
      <vt:lpstr>Fraud / Misrepresentation</vt:lpstr>
      <vt:lpstr>Fraud / Misrepresentation</vt:lpstr>
      <vt:lpstr>Fraud / Misrepresentation </vt:lpstr>
      <vt:lpstr>Media in Cases with Acts Against Animals</vt:lpstr>
      <vt:lpstr>Media in Cases with Acts Against Animals</vt:lpstr>
      <vt:lpstr>Media in Cases with Acts Against Animals</vt:lpstr>
      <vt:lpstr>Media in Cases with Acts Against Animals</vt:lpstr>
      <vt:lpstr>Media in Cases with Acts Against Animals</vt:lpstr>
      <vt:lpstr>Intentional Acts Against Animals</vt:lpstr>
      <vt:lpstr>Intentional Acts Against Animals</vt:lpstr>
      <vt:lpstr>Intentional Acts Against Animals</vt:lpstr>
      <vt:lpstr>Intentional Acts Against Animals</vt:lpstr>
      <vt:lpstr>Intentional Acts Against Animals</vt:lpstr>
      <vt:lpstr>Veterinary Malpractice</vt:lpstr>
      <vt:lpstr>Veterinary Malpractice</vt:lpstr>
      <vt:lpstr>Veterinary Malpractice</vt:lpstr>
      <vt:lpstr>Negligent Acts Harming/Killing Animals</vt:lpstr>
      <vt:lpstr>Negligent Acts Harming/Killing Animals</vt:lpstr>
      <vt:lpstr>Negligent Acts Harming/Killing Animals</vt:lpstr>
      <vt:lpstr>Negligent Acts Harming/Killing Animals</vt:lpstr>
      <vt:lpstr>Negligent Acts Harming/Killing Animals</vt:lpstr>
      <vt:lpstr>Negligent Acts Harming/Killing Animals</vt:lpstr>
      <vt:lpstr>Negligent Acts Harming/Killing Animals</vt:lpstr>
      <vt:lpstr>Negligent Acts Harming/Killing Animals</vt:lpstr>
      <vt:lpstr>Negligent Acts Harming/Killing Animals</vt:lpstr>
      <vt:lpstr>Negligent Acts Harming/Killing Animals</vt:lpstr>
      <vt:lpstr>Motions</vt:lpstr>
      <vt:lpstr>Jury Considerations</vt:lpstr>
      <vt:lpstr>Settlements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ASSEMBLING AN ANIMAL CASE</dc:title>
  <dc:creator>Anna Morrison-Ricordati</dc:creator>
  <cp:lastModifiedBy>AKD</cp:lastModifiedBy>
  <cp:revision>151</cp:revision>
  <cp:lastPrinted>2016-11-27T16:29:03Z</cp:lastPrinted>
  <dcterms:created xsi:type="dcterms:W3CDTF">2016-11-27T16:15:59Z</dcterms:created>
  <dcterms:modified xsi:type="dcterms:W3CDTF">2016-12-14T20:47:49Z</dcterms:modified>
</cp:coreProperties>
</file>