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1"/>
  </p:sldMasterIdLst>
  <p:notesMasterIdLst>
    <p:notesMasterId r:id="rId40"/>
  </p:notesMasterIdLst>
  <p:sldIdLst>
    <p:sldId id="256" r:id="rId2"/>
    <p:sldId id="262" r:id="rId3"/>
    <p:sldId id="267" r:id="rId4"/>
    <p:sldId id="309" r:id="rId5"/>
    <p:sldId id="310" r:id="rId6"/>
    <p:sldId id="296" r:id="rId7"/>
    <p:sldId id="269" r:id="rId8"/>
    <p:sldId id="300" r:id="rId9"/>
    <p:sldId id="299" r:id="rId10"/>
    <p:sldId id="298" r:id="rId11"/>
    <p:sldId id="307" r:id="rId12"/>
    <p:sldId id="308" r:id="rId13"/>
    <p:sldId id="301" r:id="rId14"/>
    <p:sldId id="302" r:id="rId15"/>
    <p:sldId id="268" r:id="rId16"/>
    <p:sldId id="303" r:id="rId17"/>
    <p:sldId id="305" r:id="rId18"/>
    <p:sldId id="297" r:id="rId19"/>
    <p:sldId id="284" r:id="rId20"/>
    <p:sldId id="306" r:id="rId21"/>
    <p:sldId id="286" r:id="rId22"/>
    <p:sldId id="288" r:id="rId23"/>
    <p:sldId id="258" r:id="rId24"/>
    <p:sldId id="261" r:id="rId25"/>
    <p:sldId id="277" r:id="rId26"/>
    <p:sldId id="295" r:id="rId27"/>
    <p:sldId id="276" r:id="rId28"/>
    <p:sldId id="264" r:id="rId29"/>
    <p:sldId id="266" r:id="rId30"/>
    <p:sldId id="280" r:id="rId31"/>
    <p:sldId id="281" r:id="rId32"/>
    <p:sldId id="265" r:id="rId33"/>
    <p:sldId id="278" r:id="rId34"/>
    <p:sldId id="279" r:id="rId35"/>
    <p:sldId id="263" r:id="rId36"/>
    <p:sldId id="283" r:id="rId37"/>
    <p:sldId id="311" r:id="rId38"/>
    <p:sldId id="294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2371" autoAdjust="0"/>
  </p:normalViewPr>
  <p:slideViewPr>
    <p:cSldViewPr snapToGrid="0">
      <p:cViewPr varScale="1">
        <p:scale>
          <a:sx n="39" d="100"/>
          <a:sy n="39" d="100"/>
        </p:scale>
        <p:origin x="-1128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99820-6C30-496B-9992-07B3B2B150B7}" type="datetimeFigureOut">
              <a:rPr lang="en-US" smtClean="0"/>
              <a:t>12/16/16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55956-2E45-4B8D-8156-576459336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58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USDA AWA</a:t>
            </a:r>
            <a:r>
              <a:rPr lang="en-US" baseline="0" dirty="0" smtClean="0"/>
              <a:t> Enforcement History: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November 2006: Dr. </a:t>
            </a:r>
            <a:r>
              <a:rPr lang="en-US" baseline="0" dirty="0" err="1" smtClean="0"/>
              <a:t>Robbert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Gibbens</a:t>
            </a:r>
            <a:r>
              <a:rPr lang="en-US" baseline="0" dirty="0" smtClean="0"/>
              <a:t> says, “it is clear that there is a chronic management problem at the facility, and, for whatever reason, the </a:t>
            </a:r>
            <a:r>
              <a:rPr lang="en-US" baseline="0" dirty="0" err="1" smtClean="0"/>
              <a:t>Sellners</a:t>
            </a:r>
            <a:r>
              <a:rPr lang="en-US" baseline="0" dirty="0" smtClean="0"/>
              <a:t> either do not understand the regulations, are not willing to comply, or are not able to comply.”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December 2006: Settlement Agreement for $4,035</a:t>
            </a:r>
          </a:p>
          <a:p>
            <a:endParaRPr lang="en-US" baseline="0" dirty="0" smtClean="0"/>
          </a:p>
          <a:p>
            <a:r>
              <a:rPr lang="en-US" baseline="0" dirty="0" smtClean="0"/>
              <a:t>October 2012: USDA Investigation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February 2013: Settlement Agreement for $6,857</a:t>
            </a:r>
          </a:p>
          <a:p>
            <a:endParaRPr lang="en-US" baseline="0" dirty="0" smtClean="0"/>
          </a:p>
          <a:p>
            <a:r>
              <a:rPr lang="en-US" baseline="0" dirty="0" smtClean="0"/>
              <a:t>June 2015: 21-day License Suspension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July 2015: USDA files complaint with Administrative Law Judge, beginning process for license revocation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55956-2E45-4B8D-8156-5764593361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62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USDA AWA</a:t>
            </a:r>
            <a:r>
              <a:rPr lang="en-US" baseline="0" dirty="0" smtClean="0"/>
              <a:t> Enforcement History: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November 2006: Dr. </a:t>
            </a:r>
            <a:r>
              <a:rPr lang="en-US" baseline="0" dirty="0" err="1" smtClean="0"/>
              <a:t>Robbert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Gibbens</a:t>
            </a:r>
            <a:r>
              <a:rPr lang="en-US" baseline="0" dirty="0" smtClean="0"/>
              <a:t> says, “it is clear that there is a chronic management problem at the facility, and, for whatever reason, the </a:t>
            </a:r>
            <a:r>
              <a:rPr lang="en-US" baseline="0" dirty="0" err="1" smtClean="0"/>
              <a:t>Sellners</a:t>
            </a:r>
            <a:r>
              <a:rPr lang="en-US" baseline="0" dirty="0" smtClean="0"/>
              <a:t> either do not understand the regulations, are not willing to comply, or are not able to comply.”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December 2006: Settlement Agreement for $4,035</a:t>
            </a:r>
          </a:p>
          <a:p>
            <a:endParaRPr lang="en-US" baseline="0" dirty="0" smtClean="0"/>
          </a:p>
          <a:p>
            <a:r>
              <a:rPr lang="en-US" baseline="0" dirty="0" smtClean="0"/>
              <a:t>October 2012: USDA Investigation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February 2013: Settlement Agreement for $6,857</a:t>
            </a:r>
          </a:p>
          <a:p>
            <a:endParaRPr lang="en-US" baseline="0" dirty="0" smtClean="0"/>
          </a:p>
          <a:p>
            <a:r>
              <a:rPr lang="en-US" baseline="0" dirty="0" smtClean="0"/>
              <a:t>June 2015: 21-day License Suspension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July 2015: USDA files complaint with Administrative Law Judge, beginning process for license revocation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55956-2E45-4B8D-8156-5764593361F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46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639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436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973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34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298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58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50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23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57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82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7042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98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12/16/16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86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12/16/16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356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86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095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855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tm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tm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tmp"/><Relationship Id="rId3" Type="http://schemas.openxmlformats.org/officeDocument/2006/relationships/image" Target="../media/image13.tm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tmp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tmp"/><Relationship Id="rId3" Type="http://schemas.openxmlformats.org/officeDocument/2006/relationships/image" Target="../media/image19.tm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tmp"/><Relationship Id="rId3" Type="http://schemas.openxmlformats.org/officeDocument/2006/relationships/image" Target="../media/image22.tm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tm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tm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tmp"/><Relationship Id="rId3" Type="http://schemas.openxmlformats.org/officeDocument/2006/relationships/image" Target="../media/image26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4" Type="http://schemas.openxmlformats.org/officeDocument/2006/relationships/image" Target="../media/image29.tmp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tmp"/><Relationship Id="rId3" Type="http://schemas.openxmlformats.org/officeDocument/2006/relationships/image" Target="../media/image31.tm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tmp"/><Relationship Id="rId3" Type="http://schemas.openxmlformats.org/officeDocument/2006/relationships/image" Target="../media/image33.tm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tm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mp"/><Relationship Id="rId4" Type="http://schemas.openxmlformats.org/officeDocument/2006/relationships/image" Target="../media/image36.tm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tm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4" Type="http://schemas.openxmlformats.org/officeDocument/2006/relationships/image" Target="../media/image39.tmp"/><Relationship Id="rId5" Type="http://schemas.openxmlformats.org/officeDocument/2006/relationships/image" Target="../media/image40.tm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mp"/><Relationship Id="rId3" Type="http://schemas.openxmlformats.org/officeDocument/2006/relationships/image" Target="../media/image41.tm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mp"/><Relationship Id="rId4" Type="http://schemas.openxmlformats.org/officeDocument/2006/relationships/image" Target="../media/image44.tmp"/><Relationship Id="rId5" Type="http://schemas.openxmlformats.org/officeDocument/2006/relationships/image" Target="../media/image45.tmp"/><Relationship Id="rId6" Type="http://schemas.openxmlformats.org/officeDocument/2006/relationships/image" Target="../media/image46.tm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mp"/><Relationship Id="rId4" Type="http://schemas.openxmlformats.org/officeDocument/2006/relationships/image" Target="../media/image48.tm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tmp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tmp"/><Relationship Id="rId3" Type="http://schemas.openxmlformats.org/officeDocument/2006/relationships/image" Target="../media/image18.tmp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tmp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tm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mp"/><Relationship Id="rId4" Type="http://schemas.openxmlformats.org/officeDocument/2006/relationships/image" Target="../media/image53.tm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tmp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3" Type="http://schemas.openxmlformats.org/officeDocument/2006/relationships/image" Target="../media/image55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mailto:jpierce@aldf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34738"/>
            <a:ext cx="9125636" cy="3329581"/>
          </a:xfrm>
        </p:spPr>
        <p:txBody>
          <a:bodyPr anchor="t" anchorCtr="0">
            <a:normAutofit/>
          </a:bodyPr>
          <a:lstStyle/>
          <a:p>
            <a:r>
              <a:rPr lang="en-US" sz="5400" dirty="0"/>
              <a:t>Applying ESA Protections to Captive </a:t>
            </a:r>
            <a:r>
              <a:rPr lang="en-US" sz="5400" dirty="0" smtClean="0"/>
              <a:t>Animals</a:t>
            </a:r>
            <a:r>
              <a:rPr lang="en-US" sz="5400" dirty="0"/>
              <a:t/>
            </a:r>
            <a:br>
              <a:rPr lang="en-US" sz="5400" dirty="0"/>
            </a:br>
            <a:endParaRPr lang="en-US" sz="54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661" y="3856572"/>
            <a:ext cx="9607136" cy="1388165"/>
          </a:xfrm>
        </p:spPr>
        <p:txBody>
          <a:bodyPr>
            <a:normAutofit/>
          </a:bodyPr>
          <a:lstStyle/>
          <a:p>
            <a:r>
              <a:rPr lang="en-US" sz="4000" i="1" cap="none" dirty="0" smtClean="0"/>
              <a:t>KUEHL V. SELLNER</a:t>
            </a:r>
            <a:r>
              <a:rPr lang="en-US" sz="4000" cap="none" dirty="0" smtClean="0"/>
              <a:t>, 161 F. Supp. 3d 678 (N.D. Iowa 2016)</a:t>
            </a:r>
            <a:endParaRPr lang="en-US" sz="4000" i="1" cap="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258" y="5444834"/>
            <a:ext cx="943495" cy="922713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461071" y="5706135"/>
            <a:ext cx="2221185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Footlight MT Light" panose="0204060206030A020304" pitchFamily="18" charset="0"/>
              </a:rPr>
              <a:t>Blue River Law, P.C.</a:t>
            </a:r>
            <a:endParaRPr lang="en-US" sz="2000" b="1" dirty="0">
              <a:solidFill>
                <a:srgbClr val="002060"/>
              </a:solidFill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385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The zoo owners also barred from acquiring any new endangered animals until they can demonstrate an ability to care for them properly, according to the judge's ruling 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64" y="523592"/>
            <a:ext cx="8623673" cy="574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571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1" y="273912"/>
            <a:ext cx="5685473" cy="35309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58031" y="1024413"/>
            <a:ext cx="3273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Manchester, Iowa</a:t>
            </a:r>
          </a:p>
        </p:txBody>
      </p:sp>
      <p:pic>
        <p:nvPicPr>
          <p:cNvPr id="2" name="Picture 1" descr="Cricket Hollow Zoo - Google Map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8" t="12607" r="1259" b="16628"/>
          <a:stretch/>
        </p:blipFill>
        <p:spPr>
          <a:xfrm>
            <a:off x="4683094" y="2427006"/>
            <a:ext cx="7101557" cy="383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11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5-09-03, TB Attch. 2, Animal Death Chart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4" t="14229" r="20178" b="5554"/>
          <a:stretch/>
        </p:blipFill>
        <p:spPr>
          <a:xfrm>
            <a:off x="1211580" y="103107"/>
            <a:ext cx="8755380" cy="6581631"/>
          </a:xfrm>
        </p:spPr>
      </p:pic>
    </p:spTree>
    <p:extLst>
      <p:ext uri="{BB962C8B-B14F-4D97-AF65-F5344CB8AC3E}">
        <p14:creationId xmlns:p14="http://schemas.microsoft.com/office/powerpoint/2010/main" val="2986475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11" y="391947"/>
            <a:ext cx="8366055" cy="612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53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owa zoo owner expected to recover from tiger attack | Iowa news | siouxcityjournal.com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4" t="8535" r="11759" b="2471"/>
          <a:stretch/>
        </p:blipFill>
        <p:spPr>
          <a:xfrm>
            <a:off x="525780" y="1074653"/>
            <a:ext cx="7737980" cy="4868947"/>
          </a:xfrm>
          <a:prstGeom prst="rect">
            <a:avLst/>
          </a:prstGeom>
        </p:spPr>
      </p:pic>
      <p:pic>
        <p:nvPicPr>
          <p:cNvPr id="3" name="Picture 2" descr="Iowa man blames own mistake for mauling by tiger – Twin Citie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0" t="15539" r="40000" b="1959"/>
          <a:stretch/>
        </p:blipFill>
        <p:spPr>
          <a:xfrm>
            <a:off x="5600700" y="283233"/>
            <a:ext cx="5895058" cy="625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43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hibit 59 Photographs_.pdf - Adobe Acrobat Reader D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1" t="21554" r="20672" b="1920"/>
          <a:stretch/>
        </p:blipFill>
        <p:spPr>
          <a:xfrm>
            <a:off x="676002" y="253092"/>
            <a:ext cx="6532519" cy="51875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261" y="1544256"/>
            <a:ext cx="7346251" cy="489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85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7340" y="1859340"/>
            <a:ext cx="75666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(g) Citizen </a:t>
            </a:r>
            <a:r>
              <a:rPr lang="en-US" sz="2400" b="1" dirty="0" smtClean="0"/>
              <a:t>suits</a:t>
            </a:r>
          </a:p>
          <a:p>
            <a:r>
              <a:rPr lang="en-US" sz="2400" dirty="0"/>
              <a:t>(1) Except as provided in paragraph (2) of this</a:t>
            </a:r>
          </a:p>
          <a:p>
            <a:r>
              <a:rPr lang="en-US" sz="2400" dirty="0" smtClean="0"/>
              <a:t>subsection </a:t>
            </a:r>
            <a:r>
              <a:rPr lang="en-US" sz="2400" dirty="0"/>
              <a:t>any person may commence a civil</a:t>
            </a:r>
          </a:p>
          <a:p>
            <a:r>
              <a:rPr lang="en-US" sz="2400" dirty="0"/>
              <a:t>suit on his own behalf—</a:t>
            </a:r>
          </a:p>
          <a:p>
            <a:r>
              <a:rPr lang="en-US" sz="2400" dirty="0"/>
              <a:t>(A) to enjoin any person, including the</a:t>
            </a:r>
          </a:p>
          <a:p>
            <a:r>
              <a:rPr lang="en-US" sz="2400" dirty="0"/>
              <a:t>United States and any other governmental </a:t>
            </a:r>
            <a:r>
              <a:rPr lang="en-US" sz="2400" dirty="0" smtClean="0"/>
              <a:t>instrumentality or </a:t>
            </a:r>
            <a:r>
              <a:rPr lang="en-US" sz="2400" dirty="0"/>
              <a:t>agency (to the extent permitted</a:t>
            </a:r>
          </a:p>
          <a:p>
            <a:r>
              <a:rPr lang="en-US" sz="2400" dirty="0"/>
              <a:t>by the eleventh amendment to the</a:t>
            </a:r>
          </a:p>
          <a:p>
            <a:r>
              <a:rPr lang="en-US" sz="2400" dirty="0"/>
              <a:t>Constitution), who is alleged to be in violation</a:t>
            </a:r>
          </a:p>
          <a:p>
            <a:r>
              <a:rPr lang="en-US" sz="2400" dirty="0"/>
              <a:t>of any provision of this chapter or regulation</a:t>
            </a:r>
          </a:p>
          <a:p>
            <a:r>
              <a:rPr lang="en-US" sz="2400" dirty="0"/>
              <a:t>issued under the authority thereof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37551" y="464429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ESA Section </a:t>
            </a:r>
            <a:r>
              <a:rPr lang="en-US" dirty="0" smtClean="0"/>
              <a:t>11, </a:t>
            </a:r>
            <a:r>
              <a:rPr lang="en-US" dirty="0"/>
              <a:t>16 U.S.C. § </a:t>
            </a:r>
            <a:r>
              <a:rPr lang="en-US" dirty="0" smtClean="0"/>
              <a:t>1540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92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37551" y="464429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ESA Section 9, 16 U.S.C. § 1538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528762" y="1864959"/>
            <a:ext cx="8946541" cy="44469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. . . it is unlawful for any person . . . to-- . . . 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sz="2800" dirty="0"/>
              <a:t>(B) </a:t>
            </a:r>
            <a:r>
              <a:rPr lang="en-US" sz="2800" b="1" u="sng" dirty="0"/>
              <a:t>take</a:t>
            </a:r>
            <a:r>
              <a:rPr lang="en-US" sz="2800" dirty="0"/>
              <a:t> any such species within the United States . . . 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(D) possess, sell, deliver, carry transport, or ship, by any means whatsoever, any such species taken in violation of subparagraph (B) . . . </a:t>
            </a:r>
            <a:endParaRPr lang="en-US" sz="2800" dirty="0" smtClean="0"/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(E) deliver, receive, carry transport, or ship in interstate or foreign commerce, by any means whatsoever and in the course of a </a:t>
            </a:r>
            <a:r>
              <a:rPr lang="en-US" sz="2800" b="1" u="sng" dirty="0"/>
              <a:t>commercial activity</a:t>
            </a:r>
            <a:r>
              <a:rPr lang="en-US" sz="2800" dirty="0"/>
              <a:t>, any such species . . . 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90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967334"/>
            <a:ext cx="66675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The term “</a:t>
            </a:r>
            <a:r>
              <a:rPr lang="en-US" sz="3200" b="1" u="sng" dirty="0"/>
              <a:t>take</a:t>
            </a:r>
            <a:r>
              <a:rPr lang="en-US" sz="3200" dirty="0"/>
              <a:t>” means to </a:t>
            </a:r>
            <a:r>
              <a:rPr lang="en-US" sz="3200" b="1" dirty="0"/>
              <a:t>harass</a:t>
            </a:r>
            <a:r>
              <a:rPr lang="en-US" sz="3200" dirty="0"/>
              <a:t>, </a:t>
            </a:r>
            <a:r>
              <a:rPr lang="en-US" sz="3200" b="1" dirty="0"/>
              <a:t>harm</a:t>
            </a:r>
            <a:r>
              <a:rPr lang="en-US" sz="3200" dirty="0"/>
              <a:t>, pursue, hunt, shoot, wound, kill, trap, capture, or collect, or to attempt to engage in any such conduct.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4123" y="1701284"/>
            <a:ext cx="62582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ESA, 16 U.S.C. § 1532(19</a:t>
            </a:r>
            <a:r>
              <a:rPr lang="en-US" sz="4000" dirty="0" smtClean="0"/>
              <a:t>)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98916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50 CFR § 17.3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461" y="117567"/>
            <a:ext cx="6610924" cy="67665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u="sng" dirty="0" smtClean="0"/>
              <a:t>Harass</a:t>
            </a:r>
            <a:r>
              <a:rPr lang="en-US" sz="2400" dirty="0" smtClean="0"/>
              <a:t> means an intentional or negligent act or omission</a:t>
            </a:r>
            <a:br>
              <a:rPr lang="en-US" sz="2400" dirty="0" smtClean="0"/>
            </a:b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smtClean="0"/>
              <a:t>which creates the likelihood of injury to wildlife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by annoying it to such an extent as to significantly disrupt normal behavioral patters which include, but are not limited to, breeding, feeding, or sheltering.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This definition </a:t>
            </a:r>
            <a:r>
              <a:rPr lang="en-US" sz="2400" b="1" i="1" u="sng" dirty="0" smtClean="0"/>
              <a:t>when applied to captive wildlife</a:t>
            </a:r>
            <a:r>
              <a:rPr lang="en-US" sz="2400" dirty="0" smtClean="0"/>
              <a:t>, does not include </a:t>
            </a:r>
            <a:r>
              <a:rPr lang="en-US" sz="2400" b="1" u="sng" dirty="0" smtClean="0"/>
              <a:t>generally accepted</a:t>
            </a:r>
            <a:r>
              <a:rPr lang="en-US" sz="2400" dirty="0" smtClean="0"/>
              <a:t>: (1) Animal husbandry practices that </a:t>
            </a:r>
            <a:r>
              <a:rPr lang="en-US" sz="2400" b="1" u="sng" dirty="0" smtClean="0"/>
              <a:t>meet or exceed </a:t>
            </a:r>
            <a:r>
              <a:rPr lang="en-US" sz="2400" dirty="0" smtClean="0"/>
              <a:t>the minimum standards for facilities and care under the Animal Welfare Act, . . .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4201"/>
            <a:ext cx="3142726" cy="2895599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9" t="33714" r="30005" b="13257"/>
          <a:stretch/>
        </p:blipFill>
        <p:spPr>
          <a:xfrm>
            <a:off x="727700" y="2815590"/>
            <a:ext cx="3869871" cy="257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9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2023" y="544830"/>
            <a:ext cx="3401064" cy="1447800"/>
          </a:xfrm>
        </p:spPr>
        <p:txBody>
          <a:bodyPr/>
          <a:lstStyle/>
          <a:p>
            <a:r>
              <a:rPr lang="en-US" sz="3600" dirty="0" smtClean="0"/>
              <a:t>50 CFR § 17.3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249279" y="385581"/>
            <a:ext cx="6144787" cy="6216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/>
              <a:t>Harm</a:t>
            </a:r>
            <a:r>
              <a:rPr lang="en-US" sz="2800" dirty="0"/>
              <a:t> in the definition of “take” </a:t>
            </a:r>
            <a:r>
              <a:rPr lang="en-US" sz="2800" dirty="0" smtClean="0"/>
              <a:t>. . . means </a:t>
            </a:r>
            <a:r>
              <a:rPr lang="en-US" sz="2800" dirty="0"/>
              <a:t>an act 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which </a:t>
            </a:r>
            <a:r>
              <a:rPr lang="en-US" sz="2800" dirty="0"/>
              <a:t>actually kills or injures wildlife. 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Such an act </a:t>
            </a:r>
            <a:r>
              <a:rPr lang="en-US" sz="2800" dirty="0"/>
              <a:t>may include significant habitat modification or degradation where it actually kills or injures wildlife by significantly impairing essential behavioral patterns, including breeding, feeding or sheltering.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30" y="1905627"/>
            <a:ext cx="3575957" cy="238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80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44561" y="749898"/>
            <a:ext cx="8953819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USFWS </a:t>
            </a:r>
            <a:r>
              <a:rPr lang="en-US" dirty="0"/>
              <a:t>on application to captive </a:t>
            </a:r>
            <a:r>
              <a:rPr lang="en-US" dirty="0" smtClean="0"/>
              <a:t>wildlife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622729" y="2596198"/>
            <a:ext cx="8946541" cy="37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“Captive </a:t>
            </a:r>
            <a:r>
              <a:rPr lang="en-US" dirty="0"/>
              <a:t>members have the same legal status as the species as a whole.” 79 Fed. Reg. 37578, 37597 (July 1, 2014) </a:t>
            </a:r>
          </a:p>
          <a:p>
            <a:r>
              <a:rPr lang="en-US" dirty="0" smtClean="0"/>
              <a:t>“On </a:t>
            </a:r>
            <a:r>
              <a:rPr lang="en-US" dirty="0"/>
              <a:t>its face the ESA does not treat captives differently. . . Section 9[] of the ESA [prohibiting take] applies to endangered species regardless of their captive status.” 80 Fed. Reg. 7380, 7399 (Feb. 10, 2015) </a:t>
            </a:r>
          </a:p>
        </p:txBody>
      </p:sp>
    </p:spTree>
    <p:extLst>
      <p:ext uri="{BB962C8B-B14F-4D97-AF65-F5344CB8AC3E}">
        <p14:creationId xmlns:p14="http://schemas.microsoft.com/office/powerpoint/2010/main" val="1048355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hibit 52 CHZ Zoo Expense Tally 2008-2014.pdf - Adobe Acrobat Reader D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7" t="24839" r="34341" b="3364"/>
          <a:stretch/>
        </p:blipFill>
        <p:spPr>
          <a:xfrm>
            <a:off x="435334" y="389890"/>
            <a:ext cx="5239026" cy="6157928"/>
          </a:xfrm>
          <a:prstGeom prst="rect">
            <a:avLst/>
          </a:prstGeom>
        </p:spPr>
      </p:pic>
      <p:pic>
        <p:nvPicPr>
          <p:cNvPr id="3" name="Picture 2" descr="Exhibit 44 Primate Enrichment Program_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0" t="28527" r="30911" b="18547"/>
          <a:stretch/>
        </p:blipFill>
        <p:spPr>
          <a:xfrm>
            <a:off x="4130686" y="1851660"/>
            <a:ext cx="7493001" cy="427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8" t="-278" r="2632" b="5751"/>
          <a:stretch/>
        </p:blipFill>
        <p:spPr>
          <a:xfrm>
            <a:off x="573133" y="420712"/>
            <a:ext cx="6410597" cy="591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37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hibit 4 US Seal Cover Page and Insp report 7-29-10.pdf - Adobe Acrobat Pr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9" t="16103" r="32407" b="1749"/>
          <a:stretch/>
        </p:blipFill>
        <p:spPr>
          <a:xfrm>
            <a:off x="388620" y="285749"/>
            <a:ext cx="4572000" cy="5966210"/>
          </a:xfrm>
          <a:prstGeom prst="rect">
            <a:avLst/>
          </a:prstGeom>
        </p:spPr>
      </p:pic>
      <p:pic>
        <p:nvPicPr>
          <p:cNvPr id="3" name="Picture 2" descr="Exhibit 2-APHIS LETTER RE P SELLNER Nov 8 2006.pdf - Adobe Acrobat Pro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0" t="22328" r="7937" b="1576"/>
          <a:stretch/>
        </p:blipFill>
        <p:spPr>
          <a:xfrm>
            <a:off x="1645920" y="1508759"/>
            <a:ext cx="10035540" cy="50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1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2015-09-03, TB Attch. 3, USDA Citations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9" t="13077" r="16097" b="3035"/>
          <a:stretch/>
        </p:blipFill>
        <p:spPr>
          <a:xfrm>
            <a:off x="342900" y="231526"/>
            <a:ext cx="9341575" cy="6397873"/>
          </a:xfrm>
        </p:spPr>
      </p:pic>
    </p:spTree>
    <p:extLst>
      <p:ext uri="{BB962C8B-B14F-4D97-AF65-F5344CB8AC3E}">
        <p14:creationId xmlns:p14="http://schemas.microsoft.com/office/powerpoint/2010/main" val="216700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oo Lawsuit Moving Forward | KGAN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3" t="9012" r="37656" b="1922"/>
          <a:stretch/>
        </p:blipFill>
        <p:spPr>
          <a:xfrm>
            <a:off x="1474470" y="502919"/>
            <a:ext cx="6526530" cy="580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70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Tracey Kuehl</a:t>
            </a:r>
          </a:p>
        </p:txBody>
      </p:sp>
      <p:pic>
        <p:nvPicPr>
          <p:cNvPr id="3" name="Picture 2" descr="Exhibit 61 Tracey Kuehl Photos_Redacted.pdf - Adobe Acrobat Pr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22171" r="36165" b="13367"/>
          <a:stretch/>
        </p:blipFill>
        <p:spPr>
          <a:xfrm rot="5400000">
            <a:off x="6466575" y="1186674"/>
            <a:ext cx="4078642" cy="5411790"/>
          </a:xfrm>
          <a:prstGeom prst="rect">
            <a:avLst/>
          </a:prstGeom>
        </p:spPr>
      </p:pic>
      <p:pic>
        <p:nvPicPr>
          <p:cNvPr id="5" name="Picture 4" descr="Kuehl 10615.pdf - Adobe Acrobat Pro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57" t="14468" r="6591" b="3933"/>
          <a:stretch/>
        </p:blipFill>
        <p:spPr>
          <a:xfrm>
            <a:off x="672562" y="1256892"/>
            <a:ext cx="4675910" cy="539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94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Tracey Kuehl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1388559"/>
            <a:ext cx="3834716" cy="5078408"/>
          </a:xfrm>
          <a:prstGeom prst="rect">
            <a:avLst/>
          </a:prstGeom>
        </p:spPr>
      </p:pic>
      <p:pic>
        <p:nvPicPr>
          <p:cNvPr id="4" name="Picture 3" descr="Kuehl 10615.pdf - Adobe Acrobat Pro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19184" r="43495" b="21071"/>
          <a:stretch/>
        </p:blipFill>
        <p:spPr>
          <a:xfrm>
            <a:off x="5120108" y="290946"/>
            <a:ext cx="4603173" cy="3948546"/>
          </a:xfrm>
          <a:prstGeom prst="rect">
            <a:avLst/>
          </a:prstGeom>
        </p:spPr>
      </p:pic>
      <p:pic>
        <p:nvPicPr>
          <p:cNvPr id="5" name="Picture 4" descr="Kuehl 10615.pdf - Adobe Acrobat Pro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2" t="38995" r="7614" b="27046"/>
          <a:stretch/>
        </p:blipFill>
        <p:spPr>
          <a:xfrm>
            <a:off x="5120108" y="4401264"/>
            <a:ext cx="4603173" cy="224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25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Lisa Kuehl</a:t>
            </a:r>
            <a:endParaRPr lang="en-US" dirty="0"/>
          </a:p>
        </p:txBody>
      </p:sp>
      <p:pic>
        <p:nvPicPr>
          <p:cNvPr id="3" name="Picture 2" descr="Exhibit 59 Photographs_Redacted.pdf - Adobe Acrobat Pr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3" t="16984" r="33778" b="5506"/>
          <a:stretch/>
        </p:blipFill>
        <p:spPr>
          <a:xfrm rot="5400000">
            <a:off x="1288514" y="1300697"/>
            <a:ext cx="3837912" cy="5122718"/>
          </a:xfrm>
          <a:prstGeom prst="rect">
            <a:avLst/>
          </a:prstGeom>
        </p:spPr>
      </p:pic>
      <p:pic>
        <p:nvPicPr>
          <p:cNvPr id="4" name="Picture 3" descr="Kuehl 10815.pdf - Adobe Acrobat Pro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7" t="14940" r="43068" b="2519"/>
          <a:stretch/>
        </p:blipFill>
        <p:spPr>
          <a:xfrm>
            <a:off x="6161808" y="1089515"/>
            <a:ext cx="4821383" cy="54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4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dirty="0" err="1" smtClean="0"/>
              <a:t>Braumann</a:t>
            </a:r>
            <a:endParaRPr lang="en-US" dirty="0"/>
          </a:p>
        </p:txBody>
      </p:sp>
      <p:pic>
        <p:nvPicPr>
          <p:cNvPr id="3" name="Picture 2" descr="Kuehl 10715.pdf - Adobe Acrobat Pr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4" t="17611" r="3438" b="17456"/>
          <a:stretch/>
        </p:blipFill>
        <p:spPr>
          <a:xfrm>
            <a:off x="958549" y="1683327"/>
            <a:ext cx="4966856" cy="4291445"/>
          </a:xfrm>
          <a:prstGeom prst="rect">
            <a:avLst/>
          </a:prstGeom>
        </p:spPr>
      </p:pic>
      <p:pic>
        <p:nvPicPr>
          <p:cNvPr id="4" name="Picture 3" descr="Exhibit 63 J Braumann Photographs_Redacted.pdf - Adobe Acrobat Pro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2" t="17455" r="32755" b="5663"/>
          <a:stretch/>
        </p:blipFill>
        <p:spPr>
          <a:xfrm>
            <a:off x="6341989" y="1288471"/>
            <a:ext cx="4021283" cy="508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83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50 CFR § 17.3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461" y="117567"/>
            <a:ext cx="6610924" cy="67665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u="sng" dirty="0" smtClean="0"/>
              <a:t>Harass</a:t>
            </a:r>
            <a:r>
              <a:rPr lang="en-US" sz="2400" dirty="0" smtClean="0"/>
              <a:t> means an intentional or negligent act or omission</a:t>
            </a:r>
            <a:br>
              <a:rPr lang="en-US" sz="2400" dirty="0" smtClean="0"/>
            </a:b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smtClean="0"/>
              <a:t>which creates the likelihood of injury to wildlife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by annoying it to such an extent as to significantly disrupt normal behavioral patters which include, but are not limited to, breeding, feeding, or sheltering.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This definition when applied to captive wildlife, does not include </a:t>
            </a:r>
            <a:r>
              <a:rPr lang="en-US" sz="2400" b="1" u="sng" dirty="0" smtClean="0"/>
              <a:t>generally accepted</a:t>
            </a:r>
            <a:r>
              <a:rPr lang="en-US" sz="2400" dirty="0" smtClean="0"/>
              <a:t>: (1) Animal husbandry practices that </a:t>
            </a:r>
            <a:r>
              <a:rPr lang="en-US" sz="2400" b="1" u="sng" dirty="0" smtClean="0"/>
              <a:t>meet or exceed </a:t>
            </a:r>
            <a:r>
              <a:rPr lang="en-US" sz="2400" dirty="0" smtClean="0"/>
              <a:t>the minimum standards for facilities and care under the Animal Welfare Act, . . .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4201"/>
            <a:ext cx="3142726" cy="2895599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9" t="33714" r="30005" b="13257"/>
          <a:stretch/>
        </p:blipFill>
        <p:spPr>
          <a:xfrm>
            <a:off x="727700" y="2815590"/>
            <a:ext cx="3869871" cy="257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88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2015-09-03, TB Attch. 3, USDA Citations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9" t="13077" r="16097" b="3035"/>
          <a:stretch/>
        </p:blipFill>
        <p:spPr>
          <a:xfrm>
            <a:off x="342900" y="231526"/>
            <a:ext cx="9341575" cy="6397873"/>
          </a:xfrm>
        </p:spPr>
      </p:pic>
    </p:spTree>
    <p:extLst>
      <p:ext uri="{BB962C8B-B14F-4D97-AF65-F5344CB8AC3E}">
        <p14:creationId xmlns:p14="http://schemas.microsoft.com/office/powerpoint/2010/main" val="4126332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Klopfer</a:t>
            </a:r>
            <a:r>
              <a:rPr lang="en-US" dirty="0" smtClean="0"/>
              <a:t> on Lemur Isolation</a:t>
            </a:r>
            <a:endParaRPr lang="en-US" dirty="0"/>
          </a:p>
        </p:txBody>
      </p:sp>
      <p:pic>
        <p:nvPicPr>
          <p:cNvPr id="4" name="Content Placeholder 3" descr="Exhibit 63 J Braumann Photographs (substituted)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4" t="23930" r="27157" b="5397"/>
          <a:stretch/>
        </p:blipFill>
        <p:spPr>
          <a:xfrm rot="16200000">
            <a:off x="6184343" y="2265646"/>
            <a:ext cx="5357614" cy="3435532"/>
          </a:xfrm>
        </p:spPr>
      </p:pic>
      <p:pic>
        <p:nvPicPr>
          <p:cNvPr id="3" name="Picture 2" descr="Kuehl 10615 (Day 2)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0" t="23538" r="25709" b="17464"/>
          <a:stretch/>
        </p:blipFill>
        <p:spPr>
          <a:xfrm>
            <a:off x="546101" y="1469704"/>
            <a:ext cx="3834046" cy="4042096"/>
          </a:xfrm>
          <a:prstGeom prst="rect">
            <a:avLst/>
          </a:prstGeom>
        </p:spPr>
      </p:pic>
      <p:pic>
        <p:nvPicPr>
          <p:cNvPr id="5" name="Picture 4" descr="Kuehl 10615 (Day 2).pdf - Adobe Acrobat Reader D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6" t="41540" r="27190" b="12692"/>
          <a:stretch/>
        </p:blipFill>
        <p:spPr>
          <a:xfrm>
            <a:off x="2082005" y="2414020"/>
            <a:ext cx="4933819" cy="411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Klopfer</a:t>
            </a:r>
            <a:r>
              <a:rPr lang="en-US" dirty="0" smtClean="0"/>
              <a:t> on Lemur Enclosures, Sanitation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366" y="1853248"/>
            <a:ext cx="6293643" cy="4195762"/>
          </a:xfrm>
        </p:spPr>
      </p:pic>
      <p:pic>
        <p:nvPicPr>
          <p:cNvPr id="5" name="Picture 4" descr="Kuehl 10615 (Day 2)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63" t="46746" r="27683" b="28743"/>
          <a:stretch/>
        </p:blipFill>
        <p:spPr>
          <a:xfrm>
            <a:off x="282153" y="1847852"/>
            <a:ext cx="4582510" cy="209645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10876" y="4287085"/>
            <a:ext cx="5336822" cy="2009544"/>
            <a:chOff x="11650" y="4045902"/>
            <a:chExt cx="5336822" cy="2009544"/>
          </a:xfrm>
        </p:grpSpPr>
        <p:pic>
          <p:nvPicPr>
            <p:cNvPr id="6" name="Picture 5" descr="Kuehl 10615 (Day 2).pdf - Adobe Acrobat Reader DC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70" t="71041" r="57644" b="13343"/>
            <a:stretch/>
          </p:blipFill>
          <p:spPr>
            <a:xfrm>
              <a:off x="11650" y="4045902"/>
              <a:ext cx="5336822" cy="1574800"/>
            </a:xfrm>
            <a:prstGeom prst="rect">
              <a:avLst/>
            </a:prstGeom>
          </p:spPr>
        </p:pic>
        <p:pic>
          <p:nvPicPr>
            <p:cNvPr id="8" name="Picture 7" descr="Kuehl 10615 (Day 2).pdf - Adobe Acrobat Reader DC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804" t="42591" r="35755" b="52778"/>
            <a:stretch/>
          </p:blipFill>
          <p:spPr>
            <a:xfrm>
              <a:off x="24865" y="5579254"/>
              <a:ext cx="3879226" cy="476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4530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Klopfer</a:t>
            </a:r>
            <a:r>
              <a:rPr lang="en-US" dirty="0" smtClean="0"/>
              <a:t> on Lemur Enrichment</a:t>
            </a:r>
            <a:endParaRPr lang="en-US" dirty="0"/>
          </a:p>
        </p:txBody>
      </p:sp>
      <p:pic>
        <p:nvPicPr>
          <p:cNvPr id="5" name="Picture 4" descr="Exhibit 44 Primate Enrichment Program_.pdf - Adobe Acrobat Reader D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0" t="28527" r="30911" b="18547"/>
          <a:stretch/>
        </p:blipFill>
        <p:spPr>
          <a:xfrm>
            <a:off x="2381896" y="1657350"/>
            <a:ext cx="7493001" cy="4273550"/>
          </a:xfrm>
          <a:prstGeom prst="rect">
            <a:avLst/>
          </a:prstGeom>
        </p:spPr>
      </p:pic>
      <p:pic>
        <p:nvPicPr>
          <p:cNvPr id="4" name="Content Placeholder 3" descr="Kuehl 10615 (Day 2)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20" t="25539" r="26450" b="26938"/>
          <a:stretch/>
        </p:blipFill>
        <p:spPr>
          <a:xfrm>
            <a:off x="3303293" y="1464030"/>
            <a:ext cx="5832178" cy="4949470"/>
          </a:xfrm>
        </p:spPr>
      </p:pic>
    </p:spTree>
    <p:extLst>
      <p:ext uri="{BB962C8B-B14F-4D97-AF65-F5344CB8AC3E}">
        <p14:creationId xmlns:p14="http://schemas.microsoft.com/office/powerpoint/2010/main" val="2914031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Judgment: Lemur Harassment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416" y="1540056"/>
            <a:ext cx="4396339" cy="4195763"/>
          </a:xfrm>
        </p:spPr>
        <p:txBody>
          <a:bodyPr>
            <a:noAutofit/>
          </a:bodyPr>
          <a:lstStyle/>
          <a:p>
            <a:r>
              <a:rPr lang="en-US" sz="2600" dirty="0" smtClean="0"/>
              <a:t>“Housing the lemurs in relative </a:t>
            </a:r>
            <a:r>
              <a:rPr lang="en-US" sz="2600" b="1" i="1" dirty="0" smtClean="0"/>
              <a:t>isolation</a:t>
            </a:r>
            <a:r>
              <a:rPr lang="en-US" sz="2600" dirty="0" smtClean="0"/>
              <a:t> is not consistent with their social needs and significantly disrupts their normal behavioral patterns.”</a:t>
            </a:r>
            <a:endParaRPr lang="en-US" sz="2600" dirty="0"/>
          </a:p>
          <a:p>
            <a:r>
              <a:rPr lang="en-US" sz="2600" dirty="0" smtClean="0"/>
              <a:t>Environmental Enrichment</a:t>
            </a:r>
          </a:p>
          <a:p>
            <a:r>
              <a:rPr lang="en-US" sz="2600" dirty="0" smtClean="0"/>
              <a:t>Inadequate Sanitation</a:t>
            </a:r>
            <a:endParaRPr lang="en-US" sz="2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319" y="1513930"/>
            <a:ext cx="6799421" cy="4532947"/>
          </a:xfrm>
        </p:spPr>
      </p:pic>
    </p:spTree>
    <p:extLst>
      <p:ext uri="{BB962C8B-B14F-4D97-AF65-F5344CB8AC3E}">
        <p14:creationId xmlns:p14="http://schemas.microsoft.com/office/powerpoint/2010/main" val="968601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2023" y="544830"/>
            <a:ext cx="3401064" cy="1447800"/>
          </a:xfrm>
        </p:spPr>
        <p:txBody>
          <a:bodyPr/>
          <a:lstStyle/>
          <a:p>
            <a:r>
              <a:rPr lang="en-US" sz="3600" dirty="0" smtClean="0"/>
              <a:t>50 CFR § 17.3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249279" y="385581"/>
            <a:ext cx="6144787" cy="6216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/>
              <a:t>Harm</a:t>
            </a:r>
            <a:r>
              <a:rPr lang="en-US" sz="2800" dirty="0"/>
              <a:t> in the definition of “take” </a:t>
            </a:r>
            <a:r>
              <a:rPr lang="en-US" sz="2800" dirty="0" smtClean="0"/>
              <a:t>. . . means </a:t>
            </a:r>
            <a:r>
              <a:rPr lang="en-US" sz="2800" dirty="0"/>
              <a:t>an act 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which </a:t>
            </a:r>
            <a:r>
              <a:rPr lang="en-US" sz="2800" dirty="0"/>
              <a:t>actually kills or injures wildlife. 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Such an act </a:t>
            </a:r>
            <a:r>
              <a:rPr lang="en-US" sz="2800" dirty="0"/>
              <a:t>may include significant habitat modification or degradation where it actually kills or injures wildlife by significantly impairing essential behavioral patterns, including breeding, feeding or sheltering.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30" y="1905627"/>
            <a:ext cx="3575957" cy="238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88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Tiger Veterinary Care - Casper</a:t>
            </a:r>
            <a:endParaRPr lang="en-US" dirty="0"/>
          </a:p>
        </p:txBody>
      </p:sp>
      <p:pic>
        <p:nvPicPr>
          <p:cNvPr id="4" name="Content Placeholder 3" descr="Exhibit 61 Tracey Kuehl Photos_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" t="20194" r="27866" b="4463"/>
          <a:stretch/>
        </p:blipFill>
        <p:spPr>
          <a:xfrm>
            <a:off x="2941189" y="1152983"/>
            <a:ext cx="8057011" cy="5492385"/>
          </a:xfrm>
        </p:spPr>
      </p:pic>
      <p:pic>
        <p:nvPicPr>
          <p:cNvPr id="3" name="Picture 2" descr="Exhibit 29 Inspection aand Animal Count Oct 7 2014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29608" r="29779" b="19852"/>
          <a:stretch/>
        </p:blipFill>
        <p:spPr>
          <a:xfrm>
            <a:off x="1409699" y="1581424"/>
            <a:ext cx="9867847" cy="4635501"/>
          </a:xfrm>
          <a:prstGeom prst="rect">
            <a:avLst/>
          </a:prstGeom>
        </p:spPr>
      </p:pic>
      <p:pic>
        <p:nvPicPr>
          <p:cNvPr id="5" name="Picture 4" descr="Exhibit 48 Big Cat Records_.pdf - Adobe Acrobat Reader D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4" t="26140" r="46547" b="3798"/>
          <a:stretch/>
        </p:blipFill>
        <p:spPr>
          <a:xfrm>
            <a:off x="3987800" y="452718"/>
            <a:ext cx="4445000" cy="6242326"/>
          </a:xfrm>
          <a:prstGeom prst="rect">
            <a:avLst/>
          </a:prstGeom>
        </p:spPr>
      </p:pic>
      <p:pic>
        <p:nvPicPr>
          <p:cNvPr id="6" name="Picture 5" descr="Kuehl 10515 (Day 1).pdf - Adobe Acrobat Reader DC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9" t="56723" r="7708" b="19200"/>
          <a:stretch/>
        </p:blipFill>
        <p:spPr>
          <a:xfrm>
            <a:off x="2284306" y="1152981"/>
            <a:ext cx="7652228" cy="2637880"/>
          </a:xfrm>
          <a:prstGeom prst="rect">
            <a:avLst/>
          </a:prstGeom>
        </p:spPr>
      </p:pic>
      <p:pic>
        <p:nvPicPr>
          <p:cNvPr id="7" name="Picture 6" descr="Kuehl 10515 (Day 1).pdf - Adobe Acrobat Reader DC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6" t="70606" r="47041" b="17030"/>
          <a:stretch/>
        </p:blipFill>
        <p:spPr>
          <a:xfrm>
            <a:off x="2284306" y="4231081"/>
            <a:ext cx="7652228" cy="140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99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752600"/>
            <a:ext cx="7048500" cy="469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Dr. Conrad on Veterinary Care – </a:t>
            </a:r>
            <a:r>
              <a:rPr lang="en-US" dirty="0" err="1" smtClean="0"/>
              <a:t>Miraj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Exhibit 48 Big Cat Records_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8" t="25843" r="44860" b="2119"/>
          <a:stretch/>
        </p:blipFill>
        <p:spPr>
          <a:xfrm>
            <a:off x="3857657" y="331470"/>
            <a:ext cx="4474814" cy="6228103"/>
          </a:xfrm>
        </p:spPr>
      </p:pic>
      <p:pic>
        <p:nvPicPr>
          <p:cNvPr id="6" name="Picture 5" descr="Kuehl 10515 (Day 1).pdf - Adobe Acrobat Reader D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0" t="24094" r="45013" b="6161"/>
          <a:stretch/>
        </p:blipFill>
        <p:spPr>
          <a:xfrm>
            <a:off x="2762200" y="213051"/>
            <a:ext cx="6705700" cy="6520574"/>
          </a:xfrm>
          <a:prstGeom prst="rect">
            <a:avLst/>
          </a:prstGeom>
        </p:spPr>
      </p:pic>
      <p:pic>
        <p:nvPicPr>
          <p:cNvPr id="7" name="Picture 6" descr="Kuehl 10515 (Day 1).pdf - Adobe Acrobat Reader D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6" t="58242" r="7339" b="27442"/>
          <a:stretch/>
        </p:blipFill>
        <p:spPr>
          <a:xfrm>
            <a:off x="1272502" y="2488248"/>
            <a:ext cx="9795162" cy="202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35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5-09-03, TB Attch. 2, Animal Death Chart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4" t="14229" r="20178" b="5554"/>
          <a:stretch/>
        </p:blipFill>
        <p:spPr>
          <a:xfrm>
            <a:off x="1211580" y="103107"/>
            <a:ext cx="8755380" cy="6581631"/>
          </a:xfrm>
        </p:spPr>
      </p:pic>
    </p:spTree>
    <p:extLst>
      <p:ext uri="{BB962C8B-B14F-4D97-AF65-F5344CB8AC3E}">
        <p14:creationId xmlns:p14="http://schemas.microsoft.com/office/powerpoint/2010/main" val="2361546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Veterinary Costs: 2005-2015</a:t>
            </a:r>
            <a:endParaRPr lang="en-US" dirty="0"/>
          </a:p>
        </p:txBody>
      </p:sp>
      <p:pic>
        <p:nvPicPr>
          <p:cNvPr id="8" name="Content Placeholder 7" descr="Exhibit 41 Attending Vet Records 207-2015_.pdf - Adobe Acrobat Reader DC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8" t="17504" r="27456" b="942"/>
          <a:stretch/>
        </p:blipFill>
        <p:spPr>
          <a:xfrm>
            <a:off x="4950821" y="1589186"/>
            <a:ext cx="6765757" cy="4863865"/>
          </a:xfrm>
        </p:spPr>
      </p:pic>
      <p:sp>
        <p:nvSpPr>
          <p:cNvPr id="9" name="5-Point Star 8"/>
          <p:cNvSpPr/>
          <p:nvPr/>
        </p:nvSpPr>
        <p:spPr>
          <a:xfrm>
            <a:off x="10672354" y="4870549"/>
            <a:ext cx="914400" cy="914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Exhibit 52 CHZ Zoo Expense Tally 2008-2014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7" t="24839" r="34341" b="3364"/>
          <a:stretch/>
        </p:blipFill>
        <p:spPr>
          <a:xfrm>
            <a:off x="331470" y="1472243"/>
            <a:ext cx="4337050" cy="509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10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USDA on Sanitation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 descr="Tiger Feces Enclosure photo (Protected View) -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7" t="13160" r="21585" b="8450"/>
          <a:stretch/>
        </p:blipFill>
        <p:spPr>
          <a:xfrm>
            <a:off x="2211037" y="1317976"/>
            <a:ext cx="7185343" cy="526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351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Judgment—Tiger Harm/Harassment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747712" y="1958975"/>
            <a:ext cx="4396339" cy="4195763"/>
          </a:xfrm>
        </p:spPr>
        <p:txBody>
          <a:bodyPr>
            <a:normAutofit/>
          </a:bodyPr>
          <a:lstStyle/>
          <a:p>
            <a:r>
              <a:rPr lang="en-US" sz="2800" b="1" u="sng" dirty="0" smtClean="0"/>
              <a:t>Harm</a:t>
            </a:r>
            <a:r>
              <a:rPr lang="en-US" sz="2800" dirty="0" smtClean="0"/>
              <a:t> – Inadequate Veterinary Care</a:t>
            </a:r>
          </a:p>
          <a:p>
            <a:r>
              <a:rPr lang="en-US" sz="2800" b="1" u="sng" dirty="0" smtClean="0"/>
              <a:t>Harassment</a:t>
            </a:r>
            <a:r>
              <a:rPr lang="en-US" sz="2800" dirty="0" smtClean="0"/>
              <a:t> – Inadequate Sanitation</a:t>
            </a:r>
            <a:endParaRPr lang="en-US" sz="2800" b="1" u="sng" dirty="0"/>
          </a:p>
        </p:txBody>
      </p:sp>
      <p:pic>
        <p:nvPicPr>
          <p:cNvPr id="17" name="Content Placeholder 16" descr="Exhibit 63 J Braumann Photographs (substituted).pdf - Adobe Acrobat Reader DC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7" t="19592" r="26780" b="3678"/>
          <a:stretch/>
        </p:blipFill>
        <p:spPr>
          <a:xfrm>
            <a:off x="4699727" y="1637780"/>
            <a:ext cx="6812378" cy="4621461"/>
          </a:xfrm>
          <a:effectLst>
            <a:outerShdw blurRad="50800" dist="50800" dir="5400000" algn="ctr" rotWithShape="0">
              <a:srgbClr val="000000">
                <a:alpha val="9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4449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Remedy</a:t>
            </a:r>
            <a:endParaRPr lang="en-US" dirty="0"/>
          </a:p>
        </p:txBody>
      </p:sp>
      <p:pic>
        <p:nvPicPr>
          <p:cNvPr id="5" name="Picture 4" descr="Exhibit 52 CHZ Zoo Expense Tally 2008-2014.pdf - Adobe Acrobat Reader D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7" t="24839" r="34341" b="3364"/>
          <a:stretch/>
        </p:blipFill>
        <p:spPr>
          <a:xfrm>
            <a:off x="3498574" y="355600"/>
            <a:ext cx="5239026" cy="6157928"/>
          </a:xfrm>
          <a:prstGeom prst="rect">
            <a:avLst/>
          </a:prstGeom>
        </p:spPr>
      </p:pic>
      <p:pic>
        <p:nvPicPr>
          <p:cNvPr id="7" name="Picture 6" descr="Kuehl 10815 (Day 4)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6" t="27225" r="6352" b="9654"/>
          <a:stretch/>
        </p:blipFill>
        <p:spPr>
          <a:xfrm>
            <a:off x="3111500" y="822071"/>
            <a:ext cx="6013174" cy="5434266"/>
          </a:xfrm>
          <a:prstGeom prst="rect">
            <a:avLst/>
          </a:prstGeom>
        </p:spPr>
      </p:pic>
      <p:pic>
        <p:nvPicPr>
          <p:cNvPr id="3" name="Picture 2" descr="CHZ Judgment.pdf - Adobe Acrobat Pro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8" t="19809" r="10833" b="6572"/>
          <a:stretch/>
        </p:blipFill>
        <p:spPr>
          <a:xfrm>
            <a:off x="1557867" y="1433689"/>
            <a:ext cx="9313334" cy="4865511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351586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23" y="384985"/>
            <a:ext cx="9404723" cy="1400530"/>
          </a:xfrm>
        </p:spPr>
        <p:txBody>
          <a:bodyPr/>
          <a:lstStyle/>
          <a:p>
            <a:r>
              <a:rPr lang="en-US" dirty="0" smtClean="0"/>
              <a:t>Epilogue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23" y="1360746"/>
            <a:ext cx="6858000" cy="45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4" y="2551289"/>
            <a:ext cx="677333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29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241" y="1024218"/>
            <a:ext cx="4394519" cy="1400530"/>
          </a:xfrm>
        </p:spPr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686241" y="2526030"/>
            <a:ext cx="6131879" cy="30746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US" sz="2800" dirty="0"/>
              <a:t>Jeff Pierce</a:t>
            </a:r>
            <a:br>
              <a:rPr lang="en-US" sz="2800" dirty="0"/>
            </a:br>
            <a:r>
              <a:rPr lang="en-US" sz="2800" dirty="0"/>
              <a:t>Legislative Counsel</a:t>
            </a:r>
            <a:br>
              <a:rPr lang="en-US" sz="2800" dirty="0"/>
            </a:br>
            <a:r>
              <a:rPr lang="en-US" sz="2800" dirty="0"/>
              <a:t>Animal Legal Defense Fund</a:t>
            </a:r>
            <a:br>
              <a:rPr lang="en-US" sz="2800" dirty="0"/>
            </a:br>
            <a:r>
              <a:rPr lang="en-US" sz="2800" dirty="0" smtClean="0"/>
              <a:t>525 East </a:t>
            </a:r>
            <a:r>
              <a:rPr lang="en-US" sz="2800" dirty="0"/>
              <a:t>Cotati </a:t>
            </a:r>
            <a:r>
              <a:rPr lang="en-US" sz="2800" dirty="0" smtClean="0"/>
              <a:t>Avenue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Cotati, </a:t>
            </a:r>
            <a:r>
              <a:rPr lang="en-US" sz="2800" dirty="0" smtClean="0"/>
              <a:t>California  </a:t>
            </a:r>
            <a:r>
              <a:rPr lang="en-US" sz="2800" dirty="0"/>
              <a:t>94931</a:t>
            </a:r>
            <a:br>
              <a:rPr lang="en-US" sz="2800" dirty="0"/>
            </a:br>
            <a:r>
              <a:rPr lang="en-US" sz="2800" dirty="0">
                <a:hlinkClick r:id="rId2"/>
              </a:rPr>
              <a:t>jpierce@aldf.org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(707) </a:t>
            </a:r>
            <a:r>
              <a:rPr lang="en-US" sz="2800" dirty="0" smtClean="0"/>
              <a:t>795-2533 </a:t>
            </a:r>
            <a:r>
              <a:rPr lang="en-US" sz="2800" dirty="0"/>
              <a:t>ext. </a:t>
            </a:r>
            <a:r>
              <a:rPr lang="en-US" sz="2800" dirty="0" smtClean="0"/>
              <a:t>1038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2653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3060</TotalTime>
  <Words>824</Words>
  <Application>Microsoft Macintosh PowerPoint</Application>
  <PresentationFormat>Custom</PresentationFormat>
  <Paragraphs>104</Paragraphs>
  <Slides>38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Ion</vt:lpstr>
      <vt:lpstr>Applying ESA Protections to Captive Animals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50 CFR § 17.3 </vt:lpstr>
      <vt:lpstr>50 CFR § 17.3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Tracey Kuehl</vt:lpstr>
      <vt:lpstr>Tracey Kuehl</vt:lpstr>
      <vt:lpstr>Lisa Kuehl</vt:lpstr>
      <vt:lpstr>John Braumann</vt:lpstr>
      <vt:lpstr>50 CFR § 17.3 </vt:lpstr>
      <vt:lpstr>PowerPoint Presentation</vt:lpstr>
      <vt:lpstr>Dr. Klopfer on Lemur Isolation</vt:lpstr>
      <vt:lpstr>Dr. Klopfer on Lemur Enclosures, Sanitation</vt:lpstr>
      <vt:lpstr>Dr. Klopfer on Lemur Enrichment</vt:lpstr>
      <vt:lpstr>Judgment: Lemur Harassment</vt:lpstr>
      <vt:lpstr>50 CFR § 17.3 </vt:lpstr>
      <vt:lpstr>Tiger Veterinary Care - Casper</vt:lpstr>
      <vt:lpstr>Dr. Conrad on Veterinary Care – Miraj </vt:lpstr>
      <vt:lpstr>PowerPoint Presentation</vt:lpstr>
      <vt:lpstr>Total Veterinary Costs: 2005-2015</vt:lpstr>
      <vt:lpstr>USDA on Sanitation </vt:lpstr>
      <vt:lpstr>Judgment—Tiger Harm/Harassment</vt:lpstr>
      <vt:lpstr>Remedy</vt:lpstr>
      <vt:lpstr>Epilogue</vt:lpstr>
      <vt:lpstr>Contact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be “Captured” by the ESA</dc:title>
  <dc:creator>Jessica Blome</dc:creator>
  <cp:lastModifiedBy>AKD</cp:lastModifiedBy>
  <cp:revision>100</cp:revision>
  <dcterms:created xsi:type="dcterms:W3CDTF">2016-03-01T19:46:32Z</dcterms:created>
  <dcterms:modified xsi:type="dcterms:W3CDTF">2016-12-16T18:00:09Z</dcterms:modified>
</cp:coreProperties>
</file>