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3" r:id="rId1"/>
  </p:sldMasterIdLst>
  <p:sldIdLst>
    <p:sldId id="256" r:id="rId2"/>
    <p:sldId id="257" r:id="rId3"/>
    <p:sldId id="261" r:id="rId4"/>
    <p:sldId id="262" r:id="rId5"/>
    <p:sldId id="259" r:id="rId6"/>
    <p:sldId id="260" r:id="rId7"/>
    <p:sldId id="263" r:id="rId8"/>
    <p:sldId id="266" r:id="rId9"/>
    <p:sldId id="267" r:id="rId10"/>
    <p:sldId id="268" r:id="rId11"/>
    <p:sldId id="264" r:id="rId12"/>
    <p:sldId id="265"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p:scale>
          <a:sx n="83" d="100"/>
          <a:sy n="83" d="100"/>
        </p:scale>
        <p:origin x="45" y="5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AFDB45-4032-49F1-B5F4-3C5AAF9B7309}" type="datetimeFigureOut">
              <a:rPr lang="en-US" smtClean="0"/>
              <a:t>12/15/2016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0E34A3FE-5729-4894-83D6-5A44E9061165}"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20386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AFDB45-4032-49F1-B5F4-3C5AAF9B7309}" type="datetimeFigureOut">
              <a:rPr lang="en-US" smtClean="0"/>
              <a:t>12/15/2016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34A3FE-5729-4894-83D6-5A44E9061165}"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42141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3AFDB45-4032-49F1-B5F4-3C5AAF9B7309}" type="datetimeFigureOut">
              <a:rPr lang="en-US" smtClean="0"/>
              <a:t>12/15/2016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34A3FE-5729-4894-83D6-5A44E9061165}"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20293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3AFDB45-4032-49F1-B5F4-3C5AAF9B7309}" type="datetimeFigureOut">
              <a:rPr lang="en-US" smtClean="0"/>
              <a:t>12/15/2016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34A3FE-5729-4894-83D6-5A44E9061165}"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3755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3AFDB45-4032-49F1-B5F4-3C5AAF9B7309}" type="datetimeFigureOut">
              <a:rPr lang="en-US" smtClean="0"/>
              <a:t>12/15/2016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34A3FE-5729-4894-83D6-5A44E9061165}"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1693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3AFDB45-4032-49F1-B5F4-3C5AAF9B7309}" type="datetimeFigureOut">
              <a:rPr lang="en-US" smtClean="0"/>
              <a:t>12/15/2016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34A3FE-5729-4894-83D6-5A44E9061165}"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3555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FDB45-4032-49F1-B5F4-3C5AAF9B7309}" type="datetimeFigureOut">
              <a:rPr lang="en-US" smtClean="0"/>
              <a:t>12/15/2016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34A3FE-5729-4894-83D6-5A44E9061165}" type="slidenum">
              <a:rPr lang="en-US" smtClean="0"/>
              <a:t>‹#›</a:t>
            </a:fld>
            <a:endParaRPr lang="en-US"/>
          </a:p>
        </p:txBody>
      </p:sp>
    </p:spTree>
    <p:extLst>
      <p:ext uri="{BB962C8B-B14F-4D97-AF65-F5344CB8AC3E}">
        <p14:creationId xmlns:p14="http://schemas.microsoft.com/office/powerpoint/2010/main" val="1977021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AFDB45-4032-49F1-B5F4-3C5AAF9B7309}" type="datetimeFigureOut">
              <a:rPr lang="en-US" smtClean="0"/>
              <a:t>12/15/2016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34A3FE-5729-4894-83D6-5A44E9061165}"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98859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83AFDB45-4032-49F1-B5F4-3C5AAF9B7309}" type="datetimeFigureOut">
              <a:rPr lang="en-US" smtClean="0"/>
              <a:t>12/15/2016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0E34A3FE-5729-4894-83D6-5A44E9061165}"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42642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AFDB45-4032-49F1-B5F4-3C5AAF9B7309}" type="datetimeFigureOut">
              <a:rPr lang="en-US" smtClean="0"/>
              <a:t>12/15/2016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34A3FE-5729-4894-83D6-5A44E9061165}"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23703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AFDB45-4032-49F1-B5F4-3C5AAF9B7309}" type="datetimeFigureOut">
              <a:rPr lang="en-US" smtClean="0"/>
              <a:t>12/15/2016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34A3FE-5729-4894-83D6-5A44E9061165}"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06791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3AFDB45-4032-49F1-B5F4-3C5AAF9B7309}" type="datetimeFigureOut">
              <a:rPr lang="en-US" smtClean="0"/>
              <a:t>12/15/2016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0E34A3FE-5729-4894-83D6-5A44E9061165}"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2700196"/>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2016 Developments in </a:t>
            </a:r>
            <a:r>
              <a:rPr lang="en-US" dirty="0"/>
              <a:t>Louisiana </a:t>
            </a:r>
            <a:r>
              <a:rPr lang="en-US" dirty="0"/>
              <a:t>Animal Law</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890718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2016 cases</a:t>
            </a:r>
          </a:p>
        </p:txBody>
      </p:sp>
      <p:sp>
        <p:nvSpPr>
          <p:cNvPr id="3" name="Content Placeholder 2"/>
          <p:cNvSpPr>
            <a:spLocks noGrp="1"/>
          </p:cNvSpPr>
          <p:nvPr>
            <p:ph idx="1"/>
          </p:nvPr>
        </p:nvSpPr>
        <p:spPr/>
        <p:txBody>
          <a:bodyPr/>
          <a:lstStyle/>
          <a:p>
            <a:endParaRPr lang="en-US" dirty="0"/>
          </a:p>
          <a:p>
            <a:endParaRPr lang="en-US" dirty="0"/>
          </a:p>
          <a:p>
            <a:endParaRPr lang="en-US" dirty="0"/>
          </a:p>
          <a:p>
            <a:pPr marL="0" indent="0" algn="ctr">
              <a:buNone/>
            </a:pPr>
            <a:r>
              <a:rPr lang="en-US" sz="4000" dirty="0">
                <a:ln w="0"/>
                <a:solidFill>
                  <a:schemeClr val="accent1"/>
                </a:solidFill>
                <a:effectLst>
                  <a:outerShdw blurRad="38100" dist="25400" dir="5400000" algn="ctr" rotWithShape="0">
                    <a:srgbClr val="6E747A">
                      <a:alpha val="43000"/>
                    </a:srgbClr>
                  </a:outerShdw>
                </a:effectLst>
                <a:latin typeface="Arial Rounded MT Bold" panose="020F0704030504030204" pitchFamily="34" charset="0"/>
              </a:rPr>
              <a:t>ANIMAL BITES</a:t>
            </a:r>
          </a:p>
          <a:p>
            <a:pPr marL="0" indent="0" algn="ctr">
              <a:buNone/>
            </a:pPr>
            <a:r>
              <a:rPr lang="en-US" sz="4000" dirty="0">
                <a:ln w="0"/>
                <a:solidFill>
                  <a:schemeClr val="accent1"/>
                </a:solidFill>
                <a:effectLst>
                  <a:outerShdw blurRad="38100" dist="25400" dir="5400000" algn="ctr" rotWithShape="0">
                    <a:srgbClr val="6E747A">
                      <a:alpha val="43000"/>
                    </a:srgbClr>
                  </a:outerShdw>
                </a:effectLst>
                <a:latin typeface="Arial Rounded MT Bold" panose="020F0704030504030204" pitchFamily="34" charset="0"/>
              </a:rPr>
              <a:t>(Everybody Bites Sometimes)</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698200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 C.C. ART. 2321</a:t>
            </a:r>
          </a:p>
        </p:txBody>
      </p:sp>
      <p:sp>
        <p:nvSpPr>
          <p:cNvPr id="3" name="Content Placeholder 2"/>
          <p:cNvSpPr>
            <a:spLocks noGrp="1"/>
          </p:cNvSpPr>
          <p:nvPr>
            <p:ph idx="1"/>
          </p:nvPr>
        </p:nvSpPr>
        <p:spPr/>
        <p:txBody>
          <a:bodyPr/>
          <a:lstStyle/>
          <a:p>
            <a:r>
              <a:rPr lang="en-US" dirty="0"/>
              <a:t>Owner of an Animal is answerable for damage caused by the animal</a:t>
            </a:r>
          </a:p>
          <a:p>
            <a:r>
              <a:rPr lang="en-US" b="1" i="1" dirty="0"/>
              <a:t>However</a:t>
            </a:r>
            <a:r>
              <a:rPr lang="en-US" i="1" dirty="0"/>
              <a:t>,</a:t>
            </a:r>
            <a:r>
              <a:rPr lang="en-US" dirty="0"/>
              <a:t> he is answerable for the damage only upon a showing that he knew or in the exercise of reasonable care, should have known that his animal’s behavior would cause damage; that the damage could have been prevented by reasonable care, and that he failed to exercise such reasonable care</a:t>
            </a:r>
          </a:p>
          <a:p>
            <a:r>
              <a:rPr lang="en-US" b="1" i="1" dirty="0"/>
              <a:t>Nonetheless</a:t>
            </a:r>
            <a:r>
              <a:rPr lang="en-US" dirty="0"/>
              <a:t>, a dog owner is </a:t>
            </a:r>
            <a:r>
              <a:rPr lang="en-US" b="1" i="1" dirty="0"/>
              <a:t>strictly liable</a:t>
            </a:r>
            <a:r>
              <a:rPr lang="en-US" dirty="0"/>
              <a:t> for damages for injuries to persons or property caused by the dog which the owner could have prevented and which did not result from the injured person’s provocation of the dog</a:t>
            </a:r>
          </a:p>
        </p:txBody>
      </p:sp>
    </p:spTree>
    <p:extLst>
      <p:ext uri="{BB962C8B-B14F-4D97-AF65-F5344CB8AC3E}">
        <p14:creationId xmlns:p14="http://schemas.microsoft.com/office/powerpoint/2010/main" val="1048567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04519"/>
            <a:ext cx="9757010" cy="5009685"/>
          </a:xfrm>
        </p:spPr>
        <p:txBody>
          <a:bodyPr/>
          <a:lstStyle/>
          <a:p>
            <a:r>
              <a:rPr lang="en-US" dirty="0"/>
              <a:t>Dog Bites</a:t>
            </a:r>
          </a:p>
        </p:txBody>
      </p:sp>
      <p:pic>
        <p:nvPicPr>
          <p:cNvPr id="4" name="Content Placeholder 3" descr="... Crazy Planet: Chinese zoo under fire for disguising hairy dog as lion"/>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09880" y="1441031"/>
            <a:ext cx="4035425" cy="3449638"/>
          </a:xfrm>
        </p:spPr>
      </p:pic>
    </p:spTree>
    <p:extLst>
      <p:ext uri="{BB962C8B-B14F-4D97-AF65-F5344CB8AC3E}">
        <p14:creationId xmlns:p14="http://schemas.microsoft.com/office/powerpoint/2010/main" val="2066299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br>
              <a:rPr lang="en-US" sz="2000" dirty="0">
                <a:latin typeface="Arial Black" panose="020B0A04020102020204" pitchFamily="34" charset="0"/>
              </a:rPr>
            </a:br>
            <a:r>
              <a:rPr lang="en-US" sz="2000" dirty="0">
                <a:latin typeface="Arial Black" panose="020B0A04020102020204" pitchFamily="34" charset="0"/>
              </a:rPr>
              <a:t>Frazier v. </a:t>
            </a:r>
            <a:r>
              <a:rPr lang="en-US" sz="2000" dirty="0" err="1">
                <a:latin typeface="Arial Black" panose="020B0A04020102020204" pitchFamily="34" charset="0"/>
              </a:rPr>
              <a:t>Difulco</a:t>
            </a:r>
            <a:r>
              <a:rPr lang="en-US" sz="2000" dirty="0">
                <a:latin typeface="Arial Black" panose="020B0A04020102020204" pitchFamily="34" charset="0"/>
              </a:rPr>
              <a:t>, 188 So.3d 115 (</a:t>
            </a:r>
            <a:r>
              <a:rPr lang="en-US" sz="2000" dirty="0" err="1">
                <a:latin typeface="Arial Black" panose="020B0A04020102020204" pitchFamily="34" charset="0"/>
              </a:rPr>
              <a:t>La.app</a:t>
            </a:r>
            <a:r>
              <a:rPr lang="en-US" sz="2000" dirty="0">
                <a:latin typeface="Arial Black" panose="020B0A04020102020204" pitchFamily="34" charset="0"/>
              </a:rPr>
              <a:t>. 3 Cir. 02/17/16) (unpublished opinion)</a:t>
            </a:r>
          </a:p>
        </p:txBody>
      </p:sp>
      <p:sp>
        <p:nvSpPr>
          <p:cNvPr id="3" name="Content Placeholder 2"/>
          <p:cNvSpPr>
            <a:spLocks noGrp="1"/>
          </p:cNvSpPr>
          <p:nvPr>
            <p:ph idx="1"/>
          </p:nvPr>
        </p:nvSpPr>
        <p:spPr>
          <a:xfrm>
            <a:off x="1451579" y="2015732"/>
            <a:ext cx="9603275" cy="3965249"/>
          </a:xfrm>
        </p:spPr>
        <p:txBody>
          <a:bodyPr/>
          <a:lstStyle/>
          <a:p>
            <a:endParaRPr lang="en-US" dirty="0"/>
          </a:p>
          <a:p>
            <a:r>
              <a:rPr lang="en-US" dirty="0"/>
              <a:t>Facts:		</a:t>
            </a:r>
            <a:r>
              <a:rPr lang="el-GR" dirty="0"/>
              <a:t>π</a:t>
            </a:r>
            <a:r>
              <a:rPr lang="en-US" dirty="0"/>
              <a:t> was meter reader in Alexandria who was bitten by ∆’s dog</a:t>
            </a:r>
          </a:p>
          <a:p>
            <a:pPr marL="1828800" lvl="4" indent="0">
              <a:buNone/>
            </a:pPr>
            <a:r>
              <a:rPr lang="en-US" sz="2000" dirty="0"/>
              <a:t>Uncontested Facts:	∆’s dog bit </a:t>
            </a:r>
            <a:r>
              <a:rPr lang="el-GR" sz="2000" dirty="0"/>
              <a:t>π</a:t>
            </a:r>
            <a:endParaRPr lang="en-US" sz="2000" dirty="0"/>
          </a:p>
          <a:p>
            <a:pPr marL="1828800" lvl="4" indent="0">
              <a:buNone/>
            </a:pPr>
            <a:r>
              <a:rPr lang="en-US" sz="2000" dirty="0"/>
              <a:t>			</a:t>
            </a:r>
            <a:r>
              <a:rPr lang="el-GR" sz="2000" dirty="0"/>
              <a:t>π</a:t>
            </a:r>
            <a:r>
              <a:rPr lang="en-US" sz="2000" dirty="0"/>
              <a:t> entered </a:t>
            </a:r>
            <a:r>
              <a:rPr lang="el-GR" sz="2000" dirty="0"/>
              <a:t>∆</a:t>
            </a:r>
            <a:r>
              <a:rPr lang="en-US" sz="2000" dirty="0"/>
              <a:t>’s yard</a:t>
            </a:r>
          </a:p>
          <a:p>
            <a:pPr marL="1828800" lvl="4" indent="0">
              <a:buNone/>
            </a:pPr>
            <a:r>
              <a:rPr lang="en-US" sz="2000" dirty="0"/>
              <a:t>			Dog had no bite history</a:t>
            </a:r>
          </a:p>
          <a:p>
            <a:pPr marL="1828800" lvl="4" indent="0">
              <a:buNone/>
            </a:pPr>
            <a:r>
              <a:rPr lang="en-US" sz="2000" dirty="0"/>
              <a:t>			</a:t>
            </a:r>
            <a:r>
              <a:rPr lang="el-GR" sz="2000" dirty="0"/>
              <a:t>π</a:t>
            </a:r>
            <a:r>
              <a:rPr lang="en-US" sz="2000" dirty="0"/>
              <a:t> did nothing to provoke the dog</a:t>
            </a:r>
          </a:p>
          <a:p>
            <a:pPr marL="1828800" lvl="4" indent="0">
              <a:buNone/>
            </a:pPr>
            <a:endParaRPr lang="en-US" sz="2000" dirty="0"/>
          </a:p>
          <a:p>
            <a:pPr marL="1828800" lvl="4" indent="0">
              <a:buNone/>
            </a:pPr>
            <a:endParaRPr lang="en-US" dirty="0"/>
          </a:p>
        </p:txBody>
      </p:sp>
    </p:spTree>
    <p:extLst>
      <p:ext uri="{BB962C8B-B14F-4D97-AF65-F5344CB8AC3E}">
        <p14:creationId xmlns:p14="http://schemas.microsoft.com/office/powerpoint/2010/main" val="3037008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b="1" dirty="0"/>
              <a:t>3</a:t>
            </a:r>
            <a:r>
              <a:rPr lang="en-US" b="1" baseline="30000" dirty="0"/>
              <a:t>rd</a:t>
            </a:r>
            <a:r>
              <a:rPr lang="en-US" b="1" dirty="0"/>
              <a:t> Circuit affirmed the trial court’s dismissal of </a:t>
            </a:r>
            <a:r>
              <a:rPr lang="el-GR" b="1" dirty="0"/>
              <a:t>π</a:t>
            </a:r>
            <a:r>
              <a:rPr lang="en-US" b="1" dirty="0"/>
              <a:t>’s case</a:t>
            </a:r>
          </a:p>
          <a:p>
            <a:pPr marL="457200" lvl="1" indent="0">
              <a:buNone/>
            </a:pPr>
            <a:r>
              <a:rPr lang="en-US" dirty="0"/>
              <a:t>Cited to Art. 2321and </a:t>
            </a:r>
            <a:r>
              <a:rPr lang="en-US" i="1" dirty="0"/>
              <a:t>Pepper v. Triplet</a:t>
            </a:r>
            <a:r>
              <a:rPr lang="en-US" dirty="0"/>
              <a:t>, 864 So.2d 181 (La. 01/21/04).  Art. 2321 imparts strict liability on the dog owner, but </a:t>
            </a:r>
            <a:r>
              <a:rPr lang="en-US" i="1" dirty="0"/>
              <a:t>Pepper</a:t>
            </a:r>
            <a:r>
              <a:rPr lang="en-US" dirty="0"/>
              <a:t> held that in order to prove that the dog owner could have prevented the injuries caused by the dog, the Plaintiff must show that the dog presented an unreasonable risk of harm.</a:t>
            </a:r>
          </a:p>
          <a:p>
            <a:pPr marL="457200" lvl="1" indent="0">
              <a:buNone/>
            </a:pPr>
            <a:endParaRPr lang="en-US" dirty="0"/>
          </a:p>
          <a:p>
            <a:pPr marL="457200" lvl="1" indent="0">
              <a:buNone/>
            </a:pPr>
            <a:r>
              <a:rPr lang="en-US" dirty="0"/>
              <a:t>Trial Court believed the </a:t>
            </a:r>
            <a:r>
              <a:rPr lang="el-GR" dirty="0"/>
              <a:t>∆</a:t>
            </a:r>
            <a:r>
              <a:rPr lang="en-US" dirty="0"/>
              <a:t>’s version of events over the </a:t>
            </a:r>
            <a:r>
              <a:rPr lang="el-GR" dirty="0"/>
              <a:t>π</a:t>
            </a:r>
            <a:r>
              <a:rPr lang="en-US" dirty="0"/>
              <a:t>’s version, and that the Plaintiff did not show that the dog’s owner could not have prevented the injuries caused by the dog.</a:t>
            </a:r>
          </a:p>
        </p:txBody>
      </p:sp>
    </p:spTree>
    <p:extLst>
      <p:ext uri="{BB962C8B-B14F-4D97-AF65-F5344CB8AC3E}">
        <p14:creationId xmlns:p14="http://schemas.microsoft.com/office/powerpoint/2010/main" val="752861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Despite the strict liability for dog owners that is established by Art. 2321, the </a:t>
            </a:r>
            <a:r>
              <a:rPr lang="en-US" i="1" dirty="0"/>
              <a:t>Frazier</a:t>
            </a:r>
            <a:r>
              <a:rPr lang="en-US" dirty="0"/>
              <a:t> court focused solely on the issue of the owner’s inability to prevent the injuries caused by the dog.</a:t>
            </a:r>
          </a:p>
          <a:p>
            <a:endParaRPr lang="en-US" dirty="0"/>
          </a:p>
          <a:p>
            <a:endParaRPr lang="en-US" dirty="0"/>
          </a:p>
          <a:p>
            <a:r>
              <a:rPr lang="en-US" dirty="0"/>
              <a:t>Compare this to…</a:t>
            </a:r>
          </a:p>
        </p:txBody>
      </p:sp>
    </p:spTree>
    <p:extLst>
      <p:ext uri="{BB962C8B-B14F-4D97-AF65-F5344CB8AC3E}">
        <p14:creationId xmlns:p14="http://schemas.microsoft.com/office/powerpoint/2010/main" val="1643479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Coburn v. Dixon 2016 La. App. Lexis 815;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15-1095 (La. App. 3 </a:t>
            </a:r>
            <a:r>
              <a:rPr lang="en-US" dirty="0" err="1">
                <a:latin typeface="Times New Roman" panose="02020603050405020304" pitchFamily="18" charset="0"/>
                <a:cs typeface="Times New Roman" panose="02020603050405020304" pitchFamily="18" charset="0"/>
              </a:rPr>
              <a:t>cir</a:t>
            </a:r>
            <a:r>
              <a:rPr lang="en-US" dirty="0">
                <a:latin typeface="Times New Roman" panose="02020603050405020304" pitchFamily="18" charset="0"/>
                <a:cs typeface="Times New Roman" panose="02020603050405020304" pitchFamily="18" charset="0"/>
              </a:rPr>
              <a:t> 04/27/16)</a:t>
            </a:r>
          </a:p>
        </p:txBody>
      </p:sp>
      <p:sp>
        <p:nvSpPr>
          <p:cNvPr id="3" name="Content Placeholder 2"/>
          <p:cNvSpPr>
            <a:spLocks noGrp="1"/>
          </p:cNvSpPr>
          <p:nvPr>
            <p:ph idx="1"/>
          </p:nvPr>
        </p:nvSpPr>
        <p:spPr/>
        <p:txBody>
          <a:bodyPr/>
          <a:lstStyle/>
          <a:p>
            <a:r>
              <a:rPr lang="en-US" dirty="0"/>
              <a:t>Ms. Coburn got bitten by Ms. Dixon’s dog (her neighbor)</a:t>
            </a:r>
          </a:p>
          <a:p>
            <a:r>
              <a:rPr lang="en-US" dirty="0"/>
              <a:t>She sued everybody:  Ms. Dixon, Ms. Dixon’s landlord; Ms. Dixon’s landlord’s insurance co.</a:t>
            </a:r>
          </a:p>
          <a:p>
            <a:r>
              <a:rPr lang="en-US" dirty="0"/>
              <a:t>Really great discussion regarding what the dog bite victim would have to prove at trial in order to prevail against the parties</a:t>
            </a:r>
          </a:p>
          <a:p>
            <a:endParaRPr lang="en-US" dirty="0"/>
          </a:p>
        </p:txBody>
      </p:sp>
    </p:spTree>
    <p:extLst>
      <p:ext uri="{BB962C8B-B14F-4D97-AF65-F5344CB8AC3E}">
        <p14:creationId xmlns:p14="http://schemas.microsoft.com/office/powerpoint/2010/main" val="580410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Coburn court held that:  in order for the plaintiff to establish a claim in strict liability, he/she must show that the dog posed an unreasonable risk of harm.</a:t>
            </a:r>
          </a:p>
          <a:p>
            <a:r>
              <a:rPr lang="en-US" dirty="0"/>
              <a:t>If so, the owner will be presumed to be at fault because he failed to prevent an </a:t>
            </a:r>
            <a:r>
              <a:rPr lang="en-US" dirty="0" err="1"/>
              <a:t>ijury</a:t>
            </a:r>
            <a:r>
              <a:rPr lang="en-US" dirty="0"/>
              <a:t> unless he can show that the injury was due solely to the fault of a third party or as a result of the injured person’s provocation</a:t>
            </a:r>
          </a:p>
          <a:p>
            <a:r>
              <a:rPr lang="en-US" dirty="0"/>
              <a:t>Here the landlord and insurance company won summary judgement because Ms. Coburn was unable to prove that either party knew of the existence of the dog and that the dog had dangerous propensities </a:t>
            </a:r>
          </a:p>
          <a:p>
            <a:endParaRPr lang="en-US" dirty="0"/>
          </a:p>
        </p:txBody>
      </p:sp>
    </p:spTree>
    <p:extLst>
      <p:ext uri="{BB962C8B-B14F-4D97-AF65-F5344CB8AC3E}">
        <p14:creationId xmlns:p14="http://schemas.microsoft.com/office/powerpoint/2010/main" val="3003746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Specifically, under Art. 2321 and </a:t>
            </a:r>
            <a:r>
              <a:rPr lang="en-US" i="1" dirty="0"/>
              <a:t>Triplet</a:t>
            </a:r>
            <a:r>
              <a:rPr lang="en-US" dirty="0"/>
              <a:t>, Ms. Coburn would have to prove that the dog presented an unreasonable risk of harm and that the defendants knew about the dog and its dangerous propensities</a:t>
            </a:r>
          </a:p>
          <a:p>
            <a:endParaRPr lang="en-US" dirty="0"/>
          </a:p>
        </p:txBody>
      </p:sp>
    </p:spTree>
    <p:extLst>
      <p:ext uri="{BB962C8B-B14F-4D97-AF65-F5344CB8AC3E}">
        <p14:creationId xmlns:p14="http://schemas.microsoft.com/office/powerpoint/2010/main" val="1955137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Bites</a:t>
            </a:r>
          </a:p>
        </p:txBody>
      </p:sp>
      <p:pic>
        <p:nvPicPr>
          <p:cNvPr id="4" name="Content Placeholder 3" descr="Angry Cat Photo 2 - BestePics"/>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39388" y="2016125"/>
            <a:ext cx="5227549" cy="3449638"/>
          </a:xfrm>
        </p:spPr>
      </p:pic>
    </p:spTree>
    <p:extLst>
      <p:ext uri="{BB962C8B-B14F-4D97-AF65-F5344CB8AC3E}">
        <p14:creationId xmlns:p14="http://schemas.microsoft.com/office/powerpoint/2010/main" val="3975564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Ducote</a:t>
            </a:r>
            <a:r>
              <a:rPr lang="en-US" dirty="0"/>
              <a:t> v. </a:t>
            </a:r>
            <a:r>
              <a:rPr lang="en-US" dirty="0" err="1"/>
              <a:t>boleware</a:t>
            </a:r>
            <a:r>
              <a:rPr lang="en-US" dirty="0"/>
              <a:t>, 2016 La. App. Lexis 262 2015-0764 (la. App. 4 </a:t>
            </a:r>
            <a:r>
              <a:rPr lang="en-US" dirty="0" err="1"/>
              <a:t>cir</a:t>
            </a:r>
            <a:r>
              <a:rPr lang="en-US" dirty="0"/>
              <a:t> 02/17/16)</a:t>
            </a:r>
          </a:p>
        </p:txBody>
      </p:sp>
      <p:sp>
        <p:nvSpPr>
          <p:cNvPr id="3" name="Content Placeholder 2"/>
          <p:cNvSpPr>
            <a:spLocks noGrp="1"/>
          </p:cNvSpPr>
          <p:nvPr>
            <p:ph idx="1"/>
          </p:nvPr>
        </p:nvSpPr>
        <p:spPr/>
        <p:txBody>
          <a:bodyPr/>
          <a:lstStyle/>
          <a:p>
            <a:r>
              <a:rPr lang="en-US" dirty="0"/>
              <a:t>FACTS</a:t>
            </a:r>
          </a:p>
          <a:p>
            <a:pPr lvl="1"/>
            <a:r>
              <a:rPr lang="en-US" dirty="0"/>
              <a:t>Ms. </a:t>
            </a:r>
            <a:r>
              <a:rPr lang="en-US" dirty="0" err="1"/>
              <a:t>Ducote</a:t>
            </a:r>
            <a:r>
              <a:rPr lang="en-US" dirty="0"/>
              <a:t> went for a stroll one evening</a:t>
            </a:r>
          </a:p>
          <a:p>
            <a:pPr lvl="1"/>
            <a:r>
              <a:rPr lang="en-US" dirty="0"/>
              <a:t>Her neighbors, the </a:t>
            </a:r>
            <a:r>
              <a:rPr lang="en-US" dirty="0" err="1"/>
              <a:t>Boleware</a:t>
            </a:r>
            <a:r>
              <a:rPr lang="en-US" dirty="0"/>
              <a:t> family had a cat, Buddy.  Ms. </a:t>
            </a:r>
            <a:r>
              <a:rPr lang="en-US" dirty="0" err="1"/>
              <a:t>Ducote</a:t>
            </a:r>
            <a:r>
              <a:rPr lang="en-US" dirty="0"/>
              <a:t> had known Buddy since he was a kitten</a:t>
            </a:r>
          </a:p>
          <a:p>
            <a:pPr lvl="1"/>
            <a:r>
              <a:rPr lang="en-US" dirty="0"/>
              <a:t>Buddy attached himself to Ms. </a:t>
            </a:r>
            <a:r>
              <a:rPr lang="en-US" dirty="0" err="1"/>
              <a:t>Ducote’s</a:t>
            </a:r>
            <a:r>
              <a:rPr lang="en-US" dirty="0"/>
              <a:t> leg on this fateful night, despite the fact that Buddy had never shown any aggression previously</a:t>
            </a:r>
          </a:p>
        </p:txBody>
      </p:sp>
    </p:spTree>
    <p:extLst>
      <p:ext uri="{BB962C8B-B14F-4D97-AF65-F5344CB8AC3E}">
        <p14:creationId xmlns:p14="http://schemas.microsoft.com/office/powerpoint/2010/main" val="3100221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 do you suppose was the outcome…</a:t>
            </a:r>
          </a:p>
        </p:txBody>
      </p:sp>
      <p:pic>
        <p:nvPicPr>
          <p:cNvPr id="4" name="Content Placeholder 3" descr="Angry Cat Photo 2 - BestePics"/>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39388" y="2016125"/>
            <a:ext cx="5227549" cy="3449638"/>
          </a:xfrm>
        </p:spPr>
      </p:pic>
    </p:spTree>
    <p:extLst>
      <p:ext uri="{BB962C8B-B14F-4D97-AF65-F5344CB8AC3E}">
        <p14:creationId xmlns:p14="http://schemas.microsoft.com/office/powerpoint/2010/main" val="391153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Scratch rule”</a:t>
            </a:r>
          </a:p>
        </p:txBody>
      </p:sp>
      <p:sp>
        <p:nvSpPr>
          <p:cNvPr id="3" name="Content Placeholder 2"/>
          <p:cNvSpPr>
            <a:spLocks noGrp="1"/>
          </p:cNvSpPr>
          <p:nvPr>
            <p:ph idx="1"/>
          </p:nvPr>
        </p:nvSpPr>
        <p:spPr/>
        <p:txBody>
          <a:bodyPr/>
          <a:lstStyle/>
          <a:p>
            <a:r>
              <a:rPr lang="en-US" dirty="0"/>
              <a:t>Mr. </a:t>
            </a:r>
            <a:r>
              <a:rPr lang="en-US" dirty="0" err="1"/>
              <a:t>Boleware</a:t>
            </a:r>
            <a:r>
              <a:rPr lang="en-US" dirty="0"/>
              <a:t> won a motion for summary judgment</a:t>
            </a:r>
          </a:p>
          <a:p>
            <a:r>
              <a:rPr lang="en-US" dirty="0"/>
              <a:t>4</a:t>
            </a:r>
            <a:r>
              <a:rPr lang="en-US" baseline="30000" dirty="0"/>
              <a:t>th</a:t>
            </a:r>
            <a:r>
              <a:rPr lang="en-US" dirty="0"/>
              <a:t> Circuit found that the second sentence of Art. 2321 abolished strict liability for all domestic animal owners </a:t>
            </a:r>
            <a:r>
              <a:rPr lang="en-US" i="1" dirty="0"/>
              <a:t>EXCEPT</a:t>
            </a:r>
            <a:r>
              <a:rPr lang="en-US" dirty="0"/>
              <a:t> dog owners</a:t>
            </a:r>
          </a:p>
          <a:p>
            <a:r>
              <a:rPr lang="en-US" dirty="0"/>
              <a:t>“The owner of an animal is answerable for the damage caused by the animal.  However, he is answerable for the damage only upon a showing that he knew, or in the exercise of reasonable care, should have known that the animal’s behavior would cause damage, that the damage could have been prevented by the exercise of reasonable care, and that he failed to exercise such reasonable care”</a:t>
            </a:r>
          </a:p>
        </p:txBody>
      </p:sp>
    </p:spTree>
    <p:extLst>
      <p:ext uri="{BB962C8B-B14F-4D97-AF65-F5344CB8AC3E}">
        <p14:creationId xmlns:p14="http://schemas.microsoft.com/office/powerpoint/2010/main" val="2549613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SCRATCH RULE”</a:t>
            </a:r>
          </a:p>
        </p:txBody>
      </p:sp>
      <p:sp>
        <p:nvSpPr>
          <p:cNvPr id="3" name="Content Placeholder 2"/>
          <p:cNvSpPr>
            <a:spLocks noGrp="1"/>
          </p:cNvSpPr>
          <p:nvPr>
            <p:ph idx="1"/>
          </p:nvPr>
        </p:nvSpPr>
        <p:spPr/>
        <p:txBody>
          <a:bodyPr>
            <a:normAutofit fontScale="70000" lnSpcReduction="20000"/>
          </a:bodyPr>
          <a:lstStyle/>
          <a:p>
            <a:r>
              <a:rPr lang="en-US" dirty="0"/>
              <a:t>Court stated that he standard for owners of animals, </a:t>
            </a:r>
            <a:r>
              <a:rPr lang="en-US" i="1" dirty="0"/>
              <a:t>OTHER THAN DOGS</a:t>
            </a:r>
            <a:r>
              <a:rPr lang="en-US" dirty="0"/>
              <a:t>, is one of ordinary negligence, a return to the scienter standard, i.e. the “first bite rule” which applied prior to </a:t>
            </a:r>
            <a:r>
              <a:rPr lang="en-US" i="1" dirty="0"/>
              <a:t>Holland v. Buckley</a:t>
            </a:r>
            <a:r>
              <a:rPr lang="en-US" dirty="0"/>
              <a:t>, 305 So.2d 113 (La. 1974)</a:t>
            </a:r>
          </a:p>
          <a:p>
            <a:endParaRPr lang="en-US" dirty="0"/>
          </a:p>
          <a:p>
            <a:r>
              <a:rPr lang="en-US" dirty="0"/>
              <a:t>The first bite rule exonerated a dog owner from liability unless the owner knew or should have known that the animal posed a danger.</a:t>
            </a:r>
          </a:p>
          <a:p>
            <a:endParaRPr lang="en-US" dirty="0"/>
          </a:p>
          <a:p>
            <a:r>
              <a:rPr lang="en-US" dirty="0"/>
              <a:t>So, because Buddy was a cat, and not a dog, the “first scratch rule” logically applied because of the language of Art. 2321 which specifically refers to a strict liability for dogs only, and Buddy’s owners were only held to a negligence standard</a:t>
            </a:r>
          </a:p>
          <a:p>
            <a:r>
              <a:rPr lang="en-US" dirty="0"/>
              <a:t>Since Buddy had no prior incidents of aggression which would have put his owners on notice of his dangerous propensity, there was no liability on their part.</a:t>
            </a:r>
          </a:p>
        </p:txBody>
      </p:sp>
    </p:spTree>
    <p:extLst>
      <p:ext uri="{BB962C8B-B14F-4D97-AF65-F5344CB8AC3E}">
        <p14:creationId xmlns:p14="http://schemas.microsoft.com/office/powerpoint/2010/main" val="1384465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Equine bites</a:t>
            </a:r>
          </a:p>
        </p:txBody>
      </p:sp>
      <p:pic>
        <p:nvPicPr>
          <p:cNvPr id="6" name="Content Placeholder 5" descr="What is my horse’s muzzle telling me?"/>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55544" y="2016125"/>
            <a:ext cx="5195237" cy="3449638"/>
          </a:xfrm>
        </p:spPr>
      </p:pic>
    </p:spTree>
    <p:extLst>
      <p:ext uri="{BB962C8B-B14F-4D97-AF65-F5344CB8AC3E}">
        <p14:creationId xmlns:p14="http://schemas.microsoft.com/office/powerpoint/2010/main" val="134023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Larson v. </a:t>
            </a:r>
            <a:r>
              <a:rPr lang="en-US" dirty="0" err="1"/>
              <a:t>xyz</a:t>
            </a:r>
            <a:r>
              <a:rPr lang="en-US" dirty="0"/>
              <a:t> insurance co. 2016 la. App. Lexis 578; 2015-0704 (la. App. 4 </a:t>
            </a:r>
            <a:r>
              <a:rPr lang="en-US" dirty="0" err="1"/>
              <a:t>cir.</a:t>
            </a:r>
            <a:r>
              <a:rPr lang="en-US" dirty="0"/>
              <a:t> 03/23/16)</a:t>
            </a:r>
          </a:p>
        </p:txBody>
      </p:sp>
      <p:sp>
        <p:nvSpPr>
          <p:cNvPr id="3" name="Content Placeholder 2"/>
          <p:cNvSpPr>
            <a:spLocks noGrp="1"/>
          </p:cNvSpPr>
          <p:nvPr>
            <p:ph idx="1"/>
          </p:nvPr>
        </p:nvSpPr>
        <p:spPr/>
        <p:txBody>
          <a:bodyPr/>
          <a:lstStyle/>
          <a:p>
            <a:pPr marL="0" indent="0">
              <a:buNone/>
            </a:pPr>
            <a:r>
              <a:rPr lang="en-US" dirty="0"/>
              <a:t>A sad story about Wesley, the equine, and Ms. Larson, a kind visitor to the City of New Orleans</a:t>
            </a:r>
          </a:p>
          <a:p>
            <a:pPr marL="0" indent="0">
              <a:buNone/>
            </a:pPr>
            <a:r>
              <a:rPr lang="en-US" dirty="0"/>
              <a:t>Wesley is a horse housed at City Park and owned by </a:t>
            </a:r>
            <a:r>
              <a:rPr lang="en-US" dirty="0" err="1"/>
              <a:t>Equest</a:t>
            </a:r>
            <a:r>
              <a:rPr lang="en-US" dirty="0"/>
              <a:t>, an equestrian facility at City Park.  Wesley and the other horses board there and are used for camps, family trips, field trips, birthday parties</a:t>
            </a:r>
          </a:p>
          <a:p>
            <a:pPr marL="0" indent="0">
              <a:buNone/>
            </a:pPr>
            <a:r>
              <a:rPr lang="en-US" dirty="0"/>
              <a:t>Ms. Larson, was a young woman in town visiting her boyfriend who went to </a:t>
            </a:r>
            <a:r>
              <a:rPr lang="en-US" dirty="0" err="1"/>
              <a:t>Equest</a:t>
            </a:r>
            <a:r>
              <a:rPr lang="en-US" dirty="0"/>
              <a:t> to visit and feed the horses.</a:t>
            </a:r>
          </a:p>
        </p:txBody>
      </p:sp>
    </p:spTree>
    <p:extLst>
      <p:ext uri="{BB962C8B-B14F-4D97-AF65-F5344CB8AC3E}">
        <p14:creationId xmlns:p14="http://schemas.microsoft.com/office/powerpoint/2010/main" val="3334030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Ms. Larson testified that she just wanted to “see” the horses, “feed them treats” and “give them “love and affection”</a:t>
            </a:r>
          </a:p>
          <a:p>
            <a:endParaRPr lang="en-US" dirty="0"/>
          </a:p>
        </p:txBody>
      </p:sp>
    </p:spTree>
    <p:extLst>
      <p:ext uri="{BB962C8B-B14F-4D97-AF65-F5344CB8AC3E}">
        <p14:creationId xmlns:p14="http://schemas.microsoft.com/office/powerpoint/2010/main" val="3173427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incident…</a:t>
            </a:r>
          </a:p>
        </p:txBody>
      </p:sp>
      <p:sp>
        <p:nvSpPr>
          <p:cNvPr id="3" name="Content Placeholder 2"/>
          <p:cNvSpPr>
            <a:spLocks noGrp="1"/>
          </p:cNvSpPr>
          <p:nvPr>
            <p:ph idx="1"/>
          </p:nvPr>
        </p:nvSpPr>
        <p:spPr/>
        <p:txBody>
          <a:bodyPr/>
          <a:lstStyle/>
          <a:p>
            <a:pPr marL="0" indent="0">
              <a:buNone/>
            </a:pPr>
            <a:r>
              <a:rPr lang="en-US" dirty="0"/>
              <a:t>Ms. Larson drops a carrot</a:t>
            </a:r>
          </a:p>
          <a:p>
            <a:pPr marL="0" indent="0">
              <a:buNone/>
            </a:pPr>
            <a:r>
              <a:rPr lang="en-US" dirty="0"/>
              <a:t>Both she and Wesley go for it at the same time.</a:t>
            </a:r>
          </a:p>
          <a:p>
            <a:pPr marL="0" indent="0">
              <a:buNone/>
            </a:pPr>
            <a:r>
              <a:rPr lang="en-US" dirty="0"/>
              <a:t>Wesley bites off Ms. Larson’s thumb</a:t>
            </a:r>
          </a:p>
        </p:txBody>
      </p:sp>
    </p:spTree>
    <p:extLst>
      <p:ext uri="{BB962C8B-B14F-4D97-AF65-F5344CB8AC3E}">
        <p14:creationId xmlns:p14="http://schemas.microsoft.com/office/powerpoint/2010/main" val="1500807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Trial Court granted summary judgment for </a:t>
            </a:r>
            <a:r>
              <a:rPr lang="en-US" dirty="0" err="1"/>
              <a:t>Equest</a:t>
            </a:r>
            <a:r>
              <a:rPr lang="en-US" dirty="0"/>
              <a:t>, ruling that Ms. Larson was engaged in equine activities, and that </a:t>
            </a:r>
            <a:r>
              <a:rPr lang="en-US" dirty="0" err="1"/>
              <a:t>Equest</a:t>
            </a:r>
            <a:r>
              <a:rPr lang="en-US" dirty="0"/>
              <a:t> was immune under the Equine Immunity Statute</a:t>
            </a:r>
          </a:p>
          <a:p>
            <a:r>
              <a:rPr lang="en-US" dirty="0"/>
              <a:t>Appellate Court held that Ms. Larson was not engaged in equine activities, but was a spectator</a:t>
            </a:r>
          </a:p>
          <a:p>
            <a:r>
              <a:rPr lang="en-US" dirty="0"/>
              <a:t>Case was remanded to the trial court to determine the immunity question with Ms. Larson as a spectator</a:t>
            </a:r>
          </a:p>
        </p:txBody>
      </p:sp>
    </p:spTree>
    <p:extLst>
      <p:ext uri="{BB962C8B-B14F-4D97-AF65-F5344CB8AC3E}">
        <p14:creationId xmlns:p14="http://schemas.microsoft.com/office/powerpoint/2010/main" val="1685188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 R.s. 9:2795.3(B) equine immunity statute</a:t>
            </a:r>
          </a:p>
        </p:txBody>
      </p:sp>
      <p:sp>
        <p:nvSpPr>
          <p:cNvPr id="3" name="Content Placeholder 2"/>
          <p:cNvSpPr>
            <a:spLocks noGrp="1"/>
          </p:cNvSpPr>
          <p:nvPr>
            <p:ph idx="1"/>
          </p:nvPr>
        </p:nvSpPr>
        <p:spPr/>
        <p:txBody>
          <a:bodyPr/>
          <a:lstStyle/>
          <a:p>
            <a:r>
              <a:rPr lang="en-US" dirty="0"/>
              <a:t>Equine Activity Sponsors shall not be liable for injury or death of a </a:t>
            </a:r>
            <a:r>
              <a:rPr lang="en-US" i="1" dirty="0"/>
              <a:t>participant </a:t>
            </a:r>
            <a:r>
              <a:rPr lang="en-US" dirty="0"/>
              <a:t>when such injury or death results from the inherent risks </a:t>
            </a:r>
            <a:r>
              <a:rPr lang="en-US" dirty="0" err="1"/>
              <a:t>fo</a:t>
            </a:r>
            <a:r>
              <a:rPr lang="en-US" dirty="0"/>
              <a:t> equine activities</a:t>
            </a:r>
          </a:p>
          <a:p>
            <a:r>
              <a:rPr lang="en-US" dirty="0"/>
              <a:t>The statute goes on to define equine activity: (a) an equine show, auction, fair, race, competition, performance, parade or carriage ride; (b) equine training or teaching; (c) boarding; (d) riding, inspecting, or evaluating; (e) a ride, trip, hunt, </a:t>
            </a:r>
          </a:p>
        </p:txBody>
      </p:sp>
    </p:spTree>
    <p:extLst>
      <p:ext uri="{BB962C8B-B14F-4D97-AF65-F5344CB8AC3E}">
        <p14:creationId xmlns:p14="http://schemas.microsoft.com/office/powerpoint/2010/main" val="794971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bite law in Louisiana</a:t>
            </a:r>
          </a:p>
        </p:txBody>
      </p:sp>
      <p:sp>
        <p:nvSpPr>
          <p:cNvPr id="3" name="Content Placeholder 2"/>
          <p:cNvSpPr>
            <a:spLocks noGrp="1"/>
          </p:cNvSpPr>
          <p:nvPr>
            <p:ph idx="1"/>
          </p:nvPr>
        </p:nvSpPr>
        <p:spPr/>
        <p:txBody>
          <a:bodyPr/>
          <a:lstStyle/>
          <a:p>
            <a:r>
              <a:rPr lang="en-US" dirty="0"/>
              <a:t>Dogs:  Strict Liability.  However, the two decisions this year seem to suggest knowledge on the part of the owner</a:t>
            </a:r>
          </a:p>
          <a:p>
            <a:r>
              <a:rPr lang="en-US" dirty="0"/>
              <a:t>Other domestic animals:  Cats clearly get “one scratch”.  Horse owners did not argue regarding the dangerous propensity of the heart.  Might be useful if other horse owner did not know of the horse’s dangerous propensity</a:t>
            </a:r>
          </a:p>
        </p:txBody>
      </p:sp>
    </p:spTree>
    <p:extLst>
      <p:ext uri="{BB962C8B-B14F-4D97-AF65-F5344CB8AC3E}">
        <p14:creationId xmlns:p14="http://schemas.microsoft.com/office/powerpoint/2010/main" val="252707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04519"/>
            <a:ext cx="9603275" cy="1369338"/>
          </a:xfrm>
        </p:spPr>
        <p:txBody>
          <a:bodyPr>
            <a:normAutofit fontScale="90000"/>
          </a:bodyPr>
          <a:lstStyle/>
          <a:p>
            <a:r>
              <a:rPr lang="en-US" dirty="0"/>
              <a:t>DOGFIGHTING</a:t>
            </a:r>
            <a:br>
              <a:rPr lang="en-US" dirty="0"/>
            </a:br>
            <a:r>
              <a:rPr lang="en-US" dirty="0"/>
              <a:t>STATE V. JOHNSON, 2016 La. App. </a:t>
            </a:r>
            <a:r>
              <a:rPr lang="en-US" dirty="0" err="1"/>
              <a:t>Unpub</a:t>
            </a:r>
            <a:r>
              <a:rPr lang="en-US" dirty="0"/>
              <a:t>. Lexis 107; 2015 0434 (La. App. 1 </a:t>
            </a:r>
            <a:r>
              <a:rPr lang="en-US" dirty="0" err="1"/>
              <a:t>cir</a:t>
            </a:r>
            <a:r>
              <a:rPr lang="en-US" dirty="0"/>
              <a:t> 04/15/160</a:t>
            </a:r>
          </a:p>
        </p:txBody>
      </p:sp>
      <p:sp>
        <p:nvSpPr>
          <p:cNvPr id="3" name="Content Placeholder 2"/>
          <p:cNvSpPr>
            <a:spLocks noGrp="1"/>
          </p:cNvSpPr>
          <p:nvPr>
            <p:ph idx="1"/>
          </p:nvPr>
        </p:nvSpPr>
        <p:spPr/>
        <p:txBody>
          <a:bodyPr/>
          <a:lstStyle/>
          <a:p>
            <a:r>
              <a:rPr lang="en-US" dirty="0"/>
              <a:t>Animal Control responded to Mr. Johnson’s property on a welfare call</a:t>
            </a:r>
          </a:p>
          <a:p>
            <a:r>
              <a:rPr lang="en-US" dirty="0"/>
              <a:t>They found several dogs in horrible condition</a:t>
            </a:r>
          </a:p>
          <a:p>
            <a:r>
              <a:rPr lang="en-US" dirty="0"/>
              <a:t>The State presented a circumstantial case against Mr. Johnson for dogfighting by presenting evidence of how the animals were housed, their injuries, etc.</a:t>
            </a:r>
          </a:p>
          <a:p>
            <a:r>
              <a:rPr lang="en-US" dirty="0"/>
              <a:t>The appellate court upheld Mr. Johnson’s conviction.  </a:t>
            </a:r>
          </a:p>
          <a:p>
            <a:r>
              <a:rPr lang="en-US" dirty="0"/>
              <a:t>Signals a possible shift in the attitude of the Courts to dogfighting</a:t>
            </a:r>
          </a:p>
        </p:txBody>
      </p:sp>
    </p:spTree>
    <p:extLst>
      <p:ext uri="{BB962C8B-B14F-4D97-AF65-F5344CB8AC3E}">
        <p14:creationId xmlns:p14="http://schemas.microsoft.com/office/powerpoint/2010/main" val="2966223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Animal Shelter Registry</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endParaRPr lang="en-US" dirty="0"/>
          </a:p>
          <a:p>
            <a:r>
              <a:rPr lang="en-US" dirty="0"/>
              <a:t>SB216 enacted </a:t>
            </a:r>
            <a:r>
              <a:rPr lang="en-US" dirty="0" err="1"/>
              <a:t>La.R.S</a:t>
            </a:r>
            <a:r>
              <a:rPr lang="en-US" dirty="0"/>
              <a:t>. § 3:2364(D)(11) and 3:2366 which create a voluntary registration of animal shelters and the provision of certain records so that statistics of animal shelters can be monitored by the Animal Welfare Commission.  This statute gives authority to the Louisiana Animal Welfare Commission to establish and maintain the Louisiana Animal Shelter Registry.</a:t>
            </a:r>
          </a:p>
          <a:p>
            <a:r>
              <a:rPr lang="en-US" dirty="0"/>
              <a:t> </a:t>
            </a:r>
          </a:p>
          <a:p>
            <a:r>
              <a:rPr lang="en-US" dirty="0"/>
              <a:t>SB216 as originally written provided for animal shelters to be required to submit information to the Commission.  A Senate amendment changed the language to voluntary registration and provision of information.</a:t>
            </a:r>
          </a:p>
          <a:p>
            <a:r>
              <a:rPr lang="en-US" dirty="0"/>
              <a:t> </a:t>
            </a:r>
          </a:p>
          <a:p>
            <a:r>
              <a:rPr lang="en-US" dirty="0"/>
              <a:t>The bill was signed into law by the Governor and became effective on August 1, 2016. </a:t>
            </a:r>
          </a:p>
          <a:p>
            <a:endParaRPr lang="en-US" dirty="0"/>
          </a:p>
        </p:txBody>
      </p:sp>
    </p:spTree>
    <p:extLst>
      <p:ext uri="{BB962C8B-B14F-4D97-AF65-F5344CB8AC3E}">
        <p14:creationId xmlns:p14="http://schemas.microsoft.com/office/powerpoint/2010/main" val="2981253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a:t>This legislation was introduced due the lack of any oversight of public animal shelters in Louisiana.  Prior to the introduction of this legislation, there were no statistics provided or maintained on animal shelters.  The information provided by the shelters will help to ensure their compliance with minimum standards for animal shelters as required in La. R.S. 2461) and the pet overpopulation control act (La. R.S. 2471).</a:t>
            </a:r>
          </a:p>
          <a:p>
            <a:r>
              <a:rPr lang="en-US" dirty="0"/>
              <a:t>Louisiana shelters that choose to comply will submit data through the basic animal data matrix on the national Shelter Animals Count data collection website www.shelteranimalscount.</a:t>
            </a:r>
          </a:p>
          <a:p>
            <a:r>
              <a:rPr lang="en-US" dirty="0"/>
              <a:t>It was clearly a blow that the mandatory language of the original bill was stricken, but the prevailing belief of animal advocates in Louisiana is that the law is a good initial step, and that in future legislative sessions the voluntary language can be amended to mandatory language.</a:t>
            </a:r>
          </a:p>
          <a:p>
            <a:r>
              <a:rPr lang="en-US" dirty="0"/>
              <a:t>Given the current lack of oversight, and the inhumane conditions found at many public animal shelters in Louisiana, the statute seems to be a step in the right direction to recognize that the information sought has value, and can be beneficial in assessing the compliance of animal shelters with spay and neuter laws, adoption rates, and minimum standards of care for shelter animals.</a:t>
            </a:r>
          </a:p>
          <a:p>
            <a:endParaRPr lang="en-US" dirty="0"/>
          </a:p>
        </p:txBody>
      </p:sp>
    </p:spTree>
    <p:extLst>
      <p:ext uri="{BB962C8B-B14F-4D97-AF65-F5344CB8AC3E}">
        <p14:creationId xmlns:p14="http://schemas.microsoft.com/office/powerpoint/2010/main" val="32247355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 on pet store animals</a:t>
            </a:r>
          </a:p>
        </p:txBody>
      </p:sp>
      <p:sp>
        <p:nvSpPr>
          <p:cNvPr id="3" name="Content Placeholder 2"/>
          <p:cNvSpPr>
            <a:spLocks noGrp="1"/>
          </p:cNvSpPr>
          <p:nvPr>
            <p:ph idx="1"/>
          </p:nvPr>
        </p:nvSpPr>
        <p:spPr/>
        <p:txBody>
          <a:bodyPr/>
          <a:lstStyle/>
          <a:p>
            <a:r>
              <a:rPr lang="en-US" dirty="0"/>
              <a:t>SB337 limits the sources from which pet stores can obtain the animals they sell by enacting </a:t>
            </a:r>
            <a:r>
              <a:rPr lang="en-US" dirty="0" err="1"/>
              <a:t>La.R.S</a:t>
            </a:r>
            <a:r>
              <a:rPr lang="en-US" dirty="0"/>
              <a:t>. 3:2511. The law went into effect on June 17, 2016, and provides that retail pet stores may only obtain their animals from an animal shelter, animal welfare organization, or certified breeder.</a:t>
            </a:r>
          </a:p>
          <a:p>
            <a:endParaRPr lang="en-US" dirty="0"/>
          </a:p>
        </p:txBody>
      </p:sp>
    </p:spTree>
    <p:extLst>
      <p:ext uri="{BB962C8B-B14F-4D97-AF65-F5344CB8AC3E}">
        <p14:creationId xmlns:p14="http://schemas.microsoft.com/office/powerpoint/2010/main" val="1920415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r>
              <a:rPr lang="en-US" dirty="0"/>
              <a:t>The intent of the statute is to restrict pet stores from getting puppies from puppy mills or other less than reputable breeders.  The enactment of the law will limit pet stores to obtaining dogs and cats from animal shelters, non profit animal rescue organizations, and limited breeders.  </a:t>
            </a:r>
          </a:p>
          <a:p>
            <a:r>
              <a:rPr lang="en-US" dirty="0"/>
              <a:t> </a:t>
            </a:r>
          </a:p>
          <a:p>
            <a:r>
              <a:rPr lang="en-US" dirty="0"/>
              <a:t>In order to obtain an animal from a breeder, the breeder must: </a:t>
            </a:r>
          </a:p>
          <a:p>
            <a:r>
              <a:rPr lang="en-US" dirty="0"/>
              <a:t> </a:t>
            </a:r>
          </a:p>
          <a:p>
            <a:pPr lvl="0"/>
            <a:r>
              <a:rPr lang="en-US" dirty="0"/>
              <a:t> Not have more than 75 dogs at one time which are over the age of one and used for breeding purposes;</a:t>
            </a:r>
          </a:p>
          <a:p>
            <a:r>
              <a:rPr lang="en-US" dirty="0"/>
              <a:t> </a:t>
            </a:r>
          </a:p>
          <a:p>
            <a:pPr lvl="0"/>
            <a:r>
              <a:rPr lang="en-US" dirty="0"/>
              <a:t>Hold a Class A license with the USDA which has not been suspended within the last 5 years</a:t>
            </a:r>
          </a:p>
          <a:p>
            <a:r>
              <a:rPr lang="en-US" dirty="0"/>
              <a:t> </a:t>
            </a:r>
          </a:p>
          <a:p>
            <a:pPr lvl="0"/>
            <a:r>
              <a:rPr lang="en-US" dirty="0"/>
              <a:t>Be free of direct violations for the three years preceding the purchase of the animal;</a:t>
            </a:r>
          </a:p>
          <a:p>
            <a:r>
              <a:rPr lang="en-US" dirty="0"/>
              <a:t> </a:t>
            </a:r>
          </a:p>
          <a:p>
            <a:endParaRPr lang="en-US" dirty="0"/>
          </a:p>
        </p:txBody>
      </p:sp>
    </p:spTree>
    <p:extLst>
      <p:ext uri="{BB962C8B-B14F-4D97-AF65-F5344CB8AC3E}">
        <p14:creationId xmlns:p14="http://schemas.microsoft.com/office/powerpoint/2010/main" val="10582555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lvl="0"/>
            <a:r>
              <a:rPr lang="en-US" dirty="0"/>
              <a:t>Have three or less indirect violations during the three years preceding the purchase of the animal;</a:t>
            </a:r>
          </a:p>
          <a:p>
            <a:r>
              <a:rPr lang="en-US" dirty="0"/>
              <a:t> </a:t>
            </a:r>
          </a:p>
          <a:p>
            <a:pPr lvl="0"/>
            <a:r>
              <a:rPr lang="en-US" dirty="0"/>
              <a:t>Not been cited on the two most recent inspection reports for no-access violations.</a:t>
            </a:r>
          </a:p>
          <a:p>
            <a:r>
              <a:rPr lang="en-US" dirty="0"/>
              <a:t> </a:t>
            </a:r>
          </a:p>
          <a:p>
            <a:r>
              <a:rPr lang="en-US" dirty="0"/>
              <a:t>And, the pet store must have a sign on the cage of the animal which has the breeder’s name and USDA license number</a:t>
            </a:r>
          </a:p>
          <a:p>
            <a:r>
              <a:rPr lang="en-US" dirty="0"/>
              <a:t> </a:t>
            </a:r>
          </a:p>
          <a:p>
            <a:r>
              <a:rPr lang="en-US" dirty="0"/>
              <a:t>Other requirements include record keeping on the animal and its origin, and not selling puppies under 8 weeks of age.</a:t>
            </a:r>
          </a:p>
          <a:p>
            <a:r>
              <a:rPr lang="en-US" dirty="0"/>
              <a:t>The legislation will prevent pet stores from selling dogs and cats from puppy mills and similar breeders, and will also give these breeders one less avenue to sell their animals.</a:t>
            </a:r>
          </a:p>
          <a:p>
            <a:endParaRPr lang="en-US" dirty="0"/>
          </a:p>
        </p:txBody>
      </p:sp>
    </p:spTree>
    <p:extLst>
      <p:ext uri="{BB962C8B-B14F-4D97-AF65-F5344CB8AC3E}">
        <p14:creationId xmlns:p14="http://schemas.microsoft.com/office/powerpoint/2010/main" val="9914759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Theft of pets</a:t>
            </a:r>
          </a:p>
        </p:txBody>
      </p:sp>
      <p:sp>
        <p:nvSpPr>
          <p:cNvPr id="3" name="Content Placeholder 2"/>
          <p:cNvSpPr>
            <a:spLocks noGrp="1"/>
          </p:cNvSpPr>
          <p:nvPr>
            <p:ph idx="1"/>
          </p:nvPr>
        </p:nvSpPr>
        <p:spPr/>
        <p:txBody>
          <a:bodyPr/>
          <a:lstStyle/>
          <a:p>
            <a:r>
              <a:rPr lang="en-US" dirty="0"/>
              <a:t>SB 435 enacted La. R.S. 14:67.30 created a misdemeanor crime of theft for taking, killing or holding for ransom the pet of another.  If the person has two or more convictions, the third conviction is a felony.</a:t>
            </a:r>
          </a:p>
          <a:p>
            <a:r>
              <a:rPr lang="en-US" dirty="0"/>
              <a:t> </a:t>
            </a:r>
          </a:p>
          <a:p>
            <a:r>
              <a:rPr lang="en-US" dirty="0"/>
              <a:t>The Act was effective August 1, 2016</a:t>
            </a:r>
            <a:endParaRPr lang="en-US" dirty="0"/>
          </a:p>
        </p:txBody>
      </p:sp>
    </p:spTree>
    <p:extLst>
      <p:ext uri="{BB962C8B-B14F-4D97-AF65-F5344CB8AC3E}">
        <p14:creationId xmlns:p14="http://schemas.microsoft.com/office/powerpoint/2010/main" val="3635291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original bill created a series of different level felony offenses depending on the circumstances of the theft.  The Senate amended the bill to its current state which still creates a crime for behavior which was previously not punishable except under regular theft of property statutes.</a:t>
            </a:r>
          </a:p>
          <a:p>
            <a:endParaRPr lang="en-US" dirty="0"/>
          </a:p>
        </p:txBody>
      </p:sp>
    </p:spTree>
    <p:extLst>
      <p:ext uri="{BB962C8B-B14F-4D97-AF65-F5344CB8AC3E}">
        <p14:creationId xmlns:p14="http://schemas.microsoft.com/office/powerpoint/2010/main" val="1561562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Burial of pet remains with human remains	</a:t>
            </a:r>
          </a:p>
        </p:txBody>
      </p:sp>
      <p:sp>
        <p:nvSpPr>
          <p:cNvPr id="3" name="Content Placeholder 2"/>
          <p:cNvSpPr>
            <a:spLocks noGrp="1"/>
          </p:cNvSpPr>
          <p:nvPr>
            <p:ph idx="1"/>
          </p:nvPr>
        </p:nvSpPr>
        <p:spPr/>
        <p:txBody>
          <a:bodyPr/>
          <a:lstStyle/>
          <a:p>
            <a:r>
              <a:rPr lang="en-US" dirty="0"/>
              <a:t>SB166 would have provided for persons to have the remains of their pets buried with them.  The bill was tabled for this session with the idea that it would be brought back next session after consult regarding similar statutes in other states such as New York, New Jersey, Pennsylvania and Virginia.</a:t>
            </a:r>
          </a:p>
          <a:p>
            <a:r>
              <a:rPr lang="en-US" dirty="0"/>
              <a:t> </a:t>
            </a:r>
          </a:p>
          <a:p>
            <a:r>
              <a:rPr lang="en-US" dirty="0"/>
              <a:t>Those states allow for human and pet remains to be buried together either in pet cemeteries or in special sections of human cemeteries.</a:t>
            </a:r>
          </a:p>
          <a:p>
            <a:endParaRPr lang="en-US" dirty="0"/>
          </a:p>
        </p:txBody>
      </p:sp>
    </p:spTree>
    <p:extLst>
      <p:ext uri="{BB962C8B-B14F-4D97-AF65-F5344CB8AC3E}">
        <p14:creationId xmlns:p14="http://schemas.microsoft.com/office/powerpoint/2010/main" val="85576376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251</TotalTime>
  <Words>1936</Words>
  <Application>Microsoft Office PowerPoint</Application>
  <PresentationFormat>Widescreen</PresentationFormat>
  <Paragraphs>118</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Arial Black</vt:lpstr>
      <vt:lpstr>Arial Rounded MT Bold</vt:lpstr>
      <vt:lpstr>Gill Sans MT</vt:lpstr>
      <vt:lpstr>Times New Roman</vt:lpstr>
      <vt:lpstr>Gallery</vt:lpstr>
      <vt:lpstr>2016 Developments in Louisiana Animal Law</vt:lpstr>
      <vt:lpstr>2016 cases</vt:lpstr>
      <vt:lpstr>LA C.C. ART. 2321</vt:lpstr>
      <vt:lpstr>Dog Bites</vt:lpstr>
      <vt:lpstr> Frazier v. Difulco, 188 So.3d 115 (La.app. 3 Cir. 02/17/16) (unpublished opinion)</vt:lpstr>
      <vt:lpstr>PowerPoint Presentation</vt:lpstr>
      <vt:lpstr>PowerPoint Presentation</vt:lpstr>
      <vt:lpstr>Coburn v. Dixon 2016 La. App. Lexis 815;  15-1095 (La. App. 3 cir 04/27/16)</vt:lpstr>
      <vt:lpstr>PowerPoint Presentation</vt:lpstr>
      <vt:lpstr>PowerPoint Presentation</vt:lpstr>
      <vt:lpstr>Cat Bites</vt:lpstr>
      <vt:lpstr>Ducote v. boleware, 2016 La. App. Lexis 262 2015-0764 (la. App. 4 cir 02/17/16)</vt:lpstr>
      <vt:lpstr>So, what do you suppose was the outcome…</vt:lpstr>
      <vt:lpstr>“First Scratch rule”</vt:lpstr>
      <vt:lpstr>“FIRST SCRATCH RULE”</vt:lpstr>
      <vt:lpstr>Equine bites</vt:lpstr>
      <vt:lpstr>Larson v. xyz insurance co. 2016 la. App. Lexis 578; 2015-0704 (la. App. 4 cir. 03/23/16)</vt:lpstr>
      <vt:lpstr>PowerPoint Presentation</vt:lpstr>
      <vt:lpstr>The incident…</vt:lpstr>
      <vt:lpstr>PowerPoint Presentation</vt:lpstr>
      <vt:lpstr>La. R.s. 9:2795.3(B) equine immunity statute</vt:lpstr>
      <vt:lpstr>Summary of bite law in Louisiana</vt:lpstr>
      <vt:lpstr>DOGFIGHTING STATE V. JOHNSON, 2016 La. App. Unpub. Lexis 107; 2015 0434 (La. App. 1 cir 04/15/160</vt:lpstr>
      <vt:lpstr>Animal Shelter Registry </vt:lpstr>
      <vt:lpstr>PowerPoint Presentation</vt:lpstr>
      <vt:lpstr>Limitations on pet store animals</vt:lpstr>
      <vt:lpstr>PowerPoint Presentation</vt:lpstr>
      <vt:lpstr>PowerPoint Presentation</vt:lpstr>
      <vt:lpstr>Theft of pets</vt:lpstr>
      <vt:lpstr>PowerPoint Presentation</vt:lpstr>
      <vt:lpstr>Burial of pet remains with human remains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2016 Developments in Louisiana Animal Law</dc:title>
  <dc:creator>Cheri</dc:creator>
  <cp:lastModifiedBy>Cheri</cp:lastModifiedBy>
  <cp:revision>22</cp:revision>
  <dcterms:created xsi:type="dcterms:W3CDTF">2016-12-16T03:57:22Z</dcterms:created>
  <dcterms:modified xsi:type="dcterms:W3CDTF">2016-12-16T08:08:53Z</dcterms:modified>
</cp:coreProperties>
</file>