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73" r:id="rId3"/>
    <p:sldId id="261" r:id="rId4"/>
    <p:sldId id="262" r:id="rId5"/>
    <p:sldId id="282" r:id="rId6"/>
    <p:sldId id="263" r:id="rId7"/>
    <p:sldId id="286" r:id="rId8"/>
    <p:sldId id="287" r:id="rId9"/>
    <p:sldId id="264" r:id="rId10"/>
    <p:sldId id="265" r:id="rId11"/>
    <p:sldId id="259" r:id="rId12"/>
    <p:sldId id="260" r:id="rId13"/>
    <p:sldId id="266" r:id="rId14"/>
    <p:sldId id="283" r:id="rId15"/>
    <p:sldId id="279" r:id="rId16"/>
    <p:sldId id="276" r:id="rId17"/>
    <p:sldId id="267" r:id="rId18"/>
    <p:sldId id="268" r:id="rId19"/>
    <p:sldId id="269" r:id="rId20"/>
    <p:sldId id="270" r:id="rId21"/>
    <p:sldId id="288" r:id="rId22"/>
    <p:sldId id="271" r:id="rId23"/>
    <p:sldId id="275" r:id="rId24"/>
    <p:sldId id="284" r:id="rId25"/>
    <p:sldId id="285" r:id="rId26"/>
    <p:sldId id="277" r:id="rId27"/>
    <p:sldId id="272" r:id="rId28"/>
    <p:sldId id="278" r:id="rId29"/>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12/15/2016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12/15/2016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12/15/2016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12/15/2016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12/15/2016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5555" y="472536"/>
            <a:ext cx="8991600" cy="1645920"/>
          </a:xfrm>
        </p:spPr>
        <p:txBody>
          <a:bodyPr/>
          <a:lstStyle/>
          <a:p>
            <a:r>
              <a:rPr lang="en-US" dirty="0"/>
              <a:t>Dogs shot by police officers</a:t>
            </a:r>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164360" y="2231941"/>
            <a:ext cx="7273255" cy="4387971"/>
          </a:xfrm>
          <a:prstGeom prst="rect">
            <a:avLst/>
          </a:prstGeom>
        </p:spPr>
      </p:pic>
    </p:spTree>
    <p:extLst>
      <p:ext uri="{BB962C8B-B14F-4D97-AF65-F5344CB8AC3E}">
        <p14:creationId xmlns:p14="http://schemas.microsoft.com/office/powerpoint/2010/main" val="2815818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a:blip r:embed="rId2"/>
          <a:stretch>
            <a:fillRect/>
          </a:stretch>
        </p:blipFill>
        <p:spPr>
          <a:xfrm>
            <a:off x="165100" y="2770885"/>
            <a:ext cx="3759200" cy="3634961"/>
          </a:xfrm>
        </p:spPr>
      </p:pic>
      <p:pic>
        <p:nvPicPr>
          <p:cNvPr id="9" name="Content Placeholder 8"/>
          <p:cNvPicPr>
            <a:picLocks noGrp="1" noChangeAspect="1"/>
          </p:cNvPicPr>
          <p:nvPr>
            <p:ph sz="quarter" idx="4"/>
          </p:nvPr>
        </p:nvPicPr>
        <p:blipFill>
          <a:blip r:embed="rId3"/>
          <a:stretch>
            <a:fillRect/>
          </a:stretch>
        </p:blipFill>
        <p:spPr>
          <a:xfrm>
            <a:off x="4070073" y="2597501"/>
            <a:ext cx="2952436" cy="3939717"/>
          </a:xfrm>
        </p:spPr>
      </p:pic>
      <p:sp>
        <p:nvSpPr>
          <p:cNvPr id="2" name="Title 1"/>
          <p:cNvSpPr>
            <a:spLocks noGrp="1"/>
          </p:cNvSpPr>
          <p:nvPr>
            <p:ph type="title"/>
          </p:nvPr>
        </p:nvSpPr>
        <p:spPr>
          <a:xfrm>
            <a:off x="2218436" y="139701"/>
            <a:ext cx="7729728" cy="2336799"/>
          </a:xfrm>
        </p:spPr>
        <p:txBody>
          <a:bodyPr>
            <a:normAutofit fontScale="90000"/>
          </a:bodyPr>
          <a:lstStyle/>
          <a:p>
            <a:r>
              <a:rPr lang="en-US" dirty="0"/>
              <a:t> My </a:t>
            </a:r>
            <a:r>
              <a:rPr lang="en-US" dirty="0" err="1"/>
              <a:t>cASES</a:t>
            </a:r>
            <a:br>
              <a:rPr lang="en-US" dirty="0"/>
            </a:br>
            <a:r>
              <a:rPr lang="en-US" dirty="0"/>
              <a:t>CARPENTER V. CITY OF SULPHUR – Settled </a:t>
            </a:r>
            <a:br>
              <a:rPr lang="en-US" dirty="0"/>
            </a:br>
            <a:r>
              <a:rPr lang="en-US" dirty="0"/>
              <a:t>SONNIER V.  ACKAL- pending </a:t>
            </a:r>
            <a:br>
              <a:rPr lang="en-US" dirty="0"/>
            </a:br>
            <a:r>
              <a:rPr lang="en-US" dirty="0"/>
              <a:t>VIDRINE V. ACKAL- pending </a:t>
            </a:r>
            <a:br>
              <a:rPr lang="en-US" dirty="0"/>
            </a:br>
            <a:r>
              <a:rPr lang="en-US" dirty="0"/>
              <a:t>WILLIAMS V. MOSES- pending </a:t>
            </a:r>
            <a:br>
              <a:rPr lang="en-US" dirty="0"/>
            </a:br>
            <a:r>
              <a:rPr lang="en-US" dirty="0"/>
              <a:t>ROBINSON V. MOSES- pending</a:t>
            </a:r>
          </a:p>
        </p:txBody>
      </p:sp>
      <p:pic>
        <p:nvPicPr>
          <p:cNvPr id="10" name="Picture 9"/>
          <p:cNvPicPr>
            <a:picLocks noChangeAspect="1"/>
          </p:cNvPicPr>
          <p:nvPr/>
        </p:nvPicPr>
        <p:blipFill>
          <a:blip r:embed="rId4"/>
          <a:stretch>
            <a:fillRect/>
          </a:stretch>
        </p:blipFill>
        <p:spPr>
          <a:xfrm>
            <a:off x="7022509" y="2476500"/>
            <a:ext cx="5063474" cy="3808753"/>
          </a:xfrm>
          <a:prstGeom prst="rect">
            <a:avLst/>
          </a:prstGeom>
        </p:spPr>
      </p:pic>
    </p:spTree>
    <p:extLst>
      <p:ext uri="{BB962C8B-B14F-4D97-AF65-F5344CB8AC3E}">
        <p14:creationId xmlns:p14="http://schemas.microsoft.com/office/powerpoint/2010/main" val="425220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Carpenter v. City of Sulphur </a:t>
            </a:r>
          </a:p>
        </p:txBody>
      </p:sp>
      <p:pic>
        <p:nvPicPr>
          <p:cNvPr id="5" name="Picture Placeholder 4"/>
          <p:cNvPicPr>
            <a:picLocks noGrp="1" noChangeAspect="1"/>
          </p:cNvPicPr>
          <p:nvPr>
            <p:ph type="pic" idx="1"/>
          </p:nvPr>
        </p:nvPicPr>
        <p:blipFill>
          <a:blip r:embed="rId2"/>
          <a:srcRect l="5509" r="5509"/>
          <a:stretch>
            <a:fillRect/>
          </a:stretch>
        </p:blipFill>
        <p:spPr>
          <a:xfrm>
            <a:off x="6196667" y="87857"/>
            <a:ext cx="5615032" cy="4311941"/>
          </a:xfrm>
        </p:spPr>
      </p:pic>
      <p:sp>
        <p:nvSpPr>
          <p:cNvPr id="4" name="Text Placeholder 3"/>
          <p:cNvSpPr>
            <a:spLocks noGrp="1"/>
          </p:cNvSpPr>
          <p:nvPr>
            <p:ph type="body" sz="half" idx="2"/>
          </p:nvPr>
        </p:nvSpPr>
        <p:spPr/>
        <p:txBody>
          <a:bodyPr>
            <a:normAutofit/>
          </a:bodyPr>
          <a:lstStyle/>
          <a:p>
            <a:r>
              <a:rPr lang="en-US" sz="3200" dirty="0"/>
              <a:t>ARZY KENZINGTON</a:t>
            </a:r>
            <a:br>
              <a:rPr lang="en-US" sz="3200" dirty="0"/>
            </a:br>
            <a:r>
              <a:rPr lang="en-US" sz="2000" dirty="0"/>
              <a:t>(NEWFOUNDLAND LABARDOR MIX)</a:t>
            </a:r>
          </a:p>
        </p:txBody>
      </p:sp>
    </p:spTree>
    <p:extLst>
      <p:ext uri="{BB962C8B-B14F-4D97-AF65-F5344CB8AC3E}">
        <p14:creationId xmlns:p14="http://schemas.microsoft.com/office/powerpoint/2010/main" val="3231124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US"/>
          </a:p>
        </p:txBody>
      </p:sp>
      <p:pic>
        <p:nvPicPr>
          <p:cNvPr id="5" name="Picture Placeholder 4"/>
          <p:cNvPicPr>
            <a:picLocks noGrp="1" noChangeAspect="1"/>
          </p:cNvPicPr>
          <p:nvPr>
            <p:ph sz="half" idx="2"/>
          </p:nvPr>
        </p:nvPicPr>
        <p:blipFill>
          <a:blip r:embed="rId2"/>
          <a:stretch>
            <a:fillRect/>
          </a:stretch>
        </p:blipFill>
        <p:spPr>
          <a:xfrm>
            <a:off x="735555" y="2305044"/>
            <a:ext cx="5247871" cy="3291148"/>
          </a:xfrm>
        </p:spPr>
      </p:pic>
      <p:sp>
        <p:nvSpPr>
          <p:cNvPr id="8" name="Content Placeholder 7"/>
          <p:cNvSpPr>
            <a:spLocks noGrp="1"/>
          </p:cNvSpPr>
          <p:nvPr>
            <p:ph sz="quarter" idx="4"/>
          </p:nvPr>
        </p:nvSpPr>
        <p:spPr/>
        <p:txBody>
          <a:bodyPr/>
          <a:lstStyle/>
          <a:p>
            <a:endParaRPr lang="en-US"/>
          </a:p>
        </p:txBody>
      </p:sp>
      <p:sp>
        <p:nvSpPr>
          <p:cNvPr id="9" name="Text Placeholder 8"/>
          <p:cNvSpPr>
            <a:spLocks noGrp="1"/>
          </p:cNvSpPr>
          <p:nvPr>
            <p:ph type="body" sz="quarter" idx="13"/>
          </p:nvPr>
        </p:nvSpPr>
        <p:spPr/>
        <p:txBody>
          <a:bodyPr/>
          <a:lstStyle/>
          <a:p>
            <a:endParaRPr lang="en-US"/>
          </a:p>
        </p:txBody>
      </p:sp>
      <p:sp>
        <p:nvSpPr>
          <p:cNvPr id="2" name="Title 1"/>
          <p:cNvSpPr>
            <a:spLocks noGrp="1"/>
          </p:cNvSpPr>
          <p:nvPr>
            <p:ph type="title"/>
          </p:nvPr>
        </p:nvSpPr>
        <p:spPr/>
        <p:txBody>
          <a:bodyPr/>
          <a:lstStyle/>
          <a:p>
            <a:r>
              <a:rPr lang="en-US" dirty="0"/>
              <a:t>BRANDON</a:t>
            </a:r>
            <a:br>
              <a:rPr lang="en-US" dirty="0"/>
            </a:br>
            <a:r>
              <a:rPr lang="en-US" dirty="0" err="1"/>
              <a:t>Arzy’s</a:t>
            </a:r>
            <a:r>
              <a:rPr lang="en-US" dirty="0"/>
              <a:t> owner </a:t>
            </a:r>
          </a:p>
        </p:txBody>
      </p:sp>
      <p:pic>
        <p:nvPicPr>
          <p:cNvPr id="6" name="Picture 5"/>
          <p:cNvPicPr>
            <a:picLocks noChangeAspect="1"/>
          </p:cNvPicPr>
          <p:nvPr/>
        </p:nvPicPr>
        <p:blipFill>
          <a:blip r:embed="rId3"/>
          <a:stretch>
            <a:fillRect/>
          </a:stretch>
        </p:blipFill>
        <p:spPr>
          <a:xfrm>
            <a:off x="6113168" y="2279141"/>
            <a:ext cx="4902357" cy="3383427"/>
          </a:xfrm>
          <a:prstGeom prst="rect">
            <a:avLst/>
          </a:prstGeom>
        </p:spPr>
      </p:pic>
    </p:spTree>
    <p:extLst>
      <p:ext uri="{BB962C8B-B14F-4D97-AF65-F5344CB8AC3E}">
        <p14:creationId xmlns:p14="http://schemas.microsoft.com/office/powerpoint/2010/main" val="3291287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936" y="-1"/>
            <a:ext cx="6296640" cy="4217437"/>
          </a:xfrm>
          <a:prstGeom prst="rect">
            <a:avLst/>
          </a:prstGeom>
        </p:spPr>
      </p:pic>
      <p:pic>
        <p:nvPicPr>
          <p:cNvPr id="3" name="Picture 2"/>
          <p:cNvPicPr>
            <a:picLocks noChangeAspect="1"/>
          </p:cNvPicPr>
          <p:nvPr/>
        </p:nvPicPr>
        <p:blipFill>
          <a:blip r:embed="rId3"/>
          <a:stretch>
            <a:fillRect/>
          </a:stretch>
        </p:blipFill>
        <p:spPr>
          <a:xfrm>
            <a:off x="6374792" y="2295330"/>
            <a:ext cx="5817208" cy="4362907"/>
          </a:xfrm>
          <a:prstGeom prst="rect">
            <a:avLst/>
          </a:prstGeom>
        </p:spPr>
      </p:pic>
    </p:spTree>
    <p:extLst>
      <p:ext uri="{BB962C8B-B14F-4D97-AF65-F5344CB8AC3E}">
        <p14:creationId xmlns:p14="http://schemas.microsoft.com/office/powerpoint/2010/main" val="2428595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pic>
        <p:nvPicPr>
          <p:cNvPr id="7" name="Content Placeholder 6"/>
          <p:cNvPicPr>
            <a:picLocks noGrp="1" noChangeAspect="1"/>
          </p:cNvPicPr>
          <p:nvPr>
            <p:ph sz="half" idx="2"/>
          </p:nvPr>
        </p:nvPicPr>
        <p:blipFill>
          <a:blip r:embed="rId2"/>
          <a:stretch>
            <a:fillRect/>
          </a:stretch>
        </p:blipFill>
        <p:spPr>
          <a:xfrm>
            <a:off x="1483567" y="1856232"/>
            <a:ext cx="4854749" cy="4580093"/>
          </a:xfrm>
        </p:spPr>
      </p:pic>
      <p:pic>
        <p:nvPicPr>
          <p:cNvPr id="8" name="Content Placeholder 7"/>
          <p:cNvPicPr>
            <a:picLocks noGrp="1" noChangeAspect="1"/>
          </p:cNvPicPr>
          <p:nvPr>
            <p:ph sz="quarter" idx="4"/>
          </p:nvPr>
        </p:nvPicPr>
        <p:blipFill>
          <a:blip r:embed="rId3"/>
          <a:stretch>
            <a:fillRect/>
          </a:stretch>
        </p:blipFill>
        <p:spPr>
          <a:xfrm>
            <a:off x="6505574" y="1856231"/>
            <a:ext cx="4971752" cy="4580093"/>
          </a:xfrm>
        </p:spPr>
      </p:pic>
      <p:sp>
        <p:nvSpPr>
          <p:cNvPr id="6" name="Title 5"/>
          <p:cNvSpPr>
            <a:spLocks noGrp="1"/>
          </p:cNvSpPr>
          <p:nvPr>
            <p:ph type="title"/>
          </p:nvPr>
        </p:nvSpPr>
        <p:spPr>
          <a:xfrm>
            <a:off x="2343104" y="460839"/>
            <a:ext cx="7729728" cy="1188720"/>
          </a:xfrm>
        </p:spPr>
        <p:txBody>
          <a:bodyPr/>
          <a:lstStyle/>
          <a:p>
            <a:r>
              <a:rPr lang="en-US" dirty="0"/>
              <a:t>Brandon</a:t>
            </a:r>
          </a:p>
        </p:txBody>
      </p:sp>
    </p:spTree>
    <p:extLst>
      <p:ext uri="{BB962C8B-B14F-4D97-AF65-F5344CB8AC3E}">
        <p14:creationId xmlns:p14="http://schemas.microsoft.com/office/powerpoint/2010/main" val="3623637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28505" y="309707"/>
            <a:ext cx="10872133" cy="6347585"/>
          </a:xfrm>
          <a:prstGeom prst="rect">
            <a:avLst/>
          </a:prstGeom>
        </p:spPr>
      </p:pic>
    </p:spTree>
    <p:extLst>
      <p:ext uri="{BB962C8B-B14F-4D97-AF65-F5344CB8AC3E}">
        <p14:creationId xmlns:p14="http://schemas.microsoft.com/office/powerpoint/2010/main" val="2900764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6939" y="170235"/>
            <a:ext cx="11498922" cy="6687765"/>
          </a:xfrm>
          <a:prstGeom prst="rect">
            <a:avLst/>
          </a:prstGeom>
        </p:spPr>
      </p:pic>
    </p:spTree>
    <p:extLst>
      <p:ext uri="{BB962C8B-B14F-4D97-AF65-F5344CB8AC3E}">
        <p14:creationId xmlns:p14="http://schemas.microsoft.com/office/powerpoint/2010/main" val="396091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8683" y="671120"/>
            <a:ext cx="9395670" cy="707886"/>
          </a:xfrm>
          <a:prstGeom prst="rect">
            <a:avLst/>
          </a:prstGeom>
          <a:solidFill>
            <a:schemeClr val="bg1"/>
          </a:solidFill>
          <a:ln>
            <a:solidFill>
              <a:schemeClr val="tx1"/>
            </a:solidFill>
          </a:ln>
        </p:spPr>
        <p:txBody>
          <a:bodyPr wrap="square" rtlCol="0">
            <a:spAutoFit/>
          </a:bodyPr>
          <a:lstStyle/>
          <a:p>
            <a:pPr algn="ctr"/>
            <a:r>
              <a:rPr lang="en-US" sz="4000" dirty="0"/>
              <a:t>Step 1- PRESERVATION OF EVIDENCE </a:t>
            </a:r>
          </a:p>
        </p:txBody>
      </p:sp>
      <p:sp>
        <p:nvSpPr>
          <p:cNvPr id="3" name="TextBox 2"/>
          <p:cNvSpPr txBox="1"/>
          <p:nvPr/>
        </p:nvSpPr>
        <p:spPr>
          <a:xfrm>
            <a:off x="1098958" y="1979802"/>
            <a:ext cx="9605395" cy="4801314"/>
          </a:xfrm>
          <a:prstGeom prst="rect">
            <a:avLst/>
          </a:prstGeom>
          <a:noFill/>
        </p:spPr>
        <p:txBody>
          <a:bodyPr wrap="square" rtlCol="0">
            <a:spAutoFit/>
          </a:bodyPr>
          <a:lstStyle/>
          <a:p>
            <a:r>
              <a:rPr lang="en-US" dirty="0"/>
              <a:t> </a:t>
            </a:r>
            <a:r>
              <a:rPr lang="en-US" sz="3200" dirty="0"/>
              <a:t>Immediately send a letter to the appropriate law enforcement agency, animal control organization,  and attorney (if known) requesting to preserve ALL evidence in connection with the shooting and information on the Shooter/officer. </a:t>
            </a:r>
          </a:p>
          <a:p>
            <a:endParaRPr lang="en-US" sz="3200" dirty="0"/>
          </a:p>
          <a:p>
            <a:r>
              <a:rPr lang="en-US" sz="3200" dirty="0"/>
              <a:t>This also includes a request to preserve the remains of the animal.**</a:t>
            </a:r>
          </a:p>
          <a:p>
            <a:endParaRPr lang="en-US" sz="3200" dirty="0"/>
          </a:p>
          <a:p>
            <a:endParaRPr lang="en-US" dirty="0"/>
          </a:p>
        </p:txBody>
      </p:sp>
    </p:spTree>
    <p:extLst>
      <p:ext uri="{BB962C8B-B14F-4D97-AF65-F5344CB8AC3E}">
        <p14:creationId xmlns:p14="http://schemas.microsoft.com/office/powerpoint/2010/main" val="400759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72081" y="1447800"/>
            <a:ext cx="8019875" cy="4390937"/>
          </a:xfrm>
        </p:spPr>
        <p:txBody>
          <a:bodyPr>
            <a:noAutofit/>
          </a:bodyPr>
          <a:lstStyle/>
          <a:p>
            <a:pPr marL="1882775" lvl="8" indent="-228600" algn="l">
              <a:buClr>
                <a:srgbClr val="9BAFB5"/>
              </a:buClr>
              <a:buFont typeface="Arial" panose="020B0604020202020204" pitchFamily="34" charset="0"/>
              <a:buChar char="•"/>
            </a:pPr>
            <a:r>
              <a:rPr lang="en-US" sz="2000" dirty="0">
                <a:solidFill>
                  <a:srgbClr val="000000"/>
                </a:solidFill>
              </a:rPr>
              <a:t>Louisiana Public Records Act § 44:1 et. seq. </a:t>
            </a:r>
          </a:p>
          <a:p>
            <a:pPr marL="228600" lvl="0" indent="-228600" algn="l">
              <a:buClr>
                <a:srgbClr val="9BAFB5"/>
              </a:buClr>
              <a:buFont typeface="Arial" panose="020B0604020202020204" pitchFamily="34" charset="0"/>
              <a:buChar char="•"/>
            </a:pPr>
            <a:r>
              <a:rPr lang="en-US" dirty="0">
                <a:solidFill>
                  <a:srgbClr val="000000">
                    <a:lumMod val="85000"/>
                    <a:lumOff val="15000"/>
                  </a:srgbClr>
                </a:solidFill>
              </a:rPr>
              <a:t>§31.  Right to examine records</a:t>
            </a:r>
          </a:p>
          <a:p>
            <a:pPr marL="228600" lvl="0" indent="-228600" algn="l">
              <a:buClr>
                <a:srgbClr val="9BAFB5"/>
              </a:buClr>
              <a:buFont typeface="Arial" panose="020B0604020202020204" pitchFamily="34" charset="0"/>
              <a:buChar char="•"/>
            </a:pPr>
            <a:r>
              <a:rPr lang="en-US" dirty="0">
                <a:solidFill>
                  <a:srgbClr val="000000">
                    <a:lumMod val="85000"/>
                    <a:lumOff val="15000"/>
                  </a:srgbClr>
                </a:solidFill>
              </a:rPr>
              <a:t>A.  Providing access to public records is a responsibility and duty of the appointive or elective office of a custodian and his employees.</a:t>
            </a:r>
          </a:p>
          <a:p>
            <a:pPr marL="228600" lvl="0" indent="-228600" algn="l">
              <a:buClr>
                <a:srgbClr val="9BAFB5"/>
              </a:buClr>
              <a:buFont typeface="Arial" panose="020B0604020202020204" pitchFamily="34" charset="0"/>
              <a:buChar char="•"/>
            </a:pPr>
            <a:r>
              <a:rPr lang="en-US" dirty="0">
                <a:solidFill>
                  <a:srgbClr val="000000">
                    <a:lumMod val="85000"/>
                    <a:lumOff val="15000"/>
                  </a:srgbClr>
                </a:solidFill>
              </a:rPr>
              <a:t>B.(1)  Except as otherwise provided in this Chapter or as otherwise specifically provided by law, and in accordance with the provisions of this Chapter, any person of the age of majority may inspect, copy, or reproduce any public record.</a:t>
            </a:r>
          </a:p>
          <a:p>
            <a:pPr marL="228600" lvl="0" indent="-228600" algn="l">
              <a:buClr>
                <a:srgbClr val="9BAFB5"/>
              </a:buClr>
              <a:buFont typeface="Arial" panose="020B0604020202020204" pitchFamily="34" charset="0"/>
              <a:buChar char="•"/>
            </a:pPr>
            <a:r>
              <a:rPr lang="en-US" dirty="0">
                <a:solidFill>
                  <a:srgbClr val="000000">
                    <a:lumMod val="85000"/>
                    <a:lumOff val="15000"/>
                  </a:srgbClr>
                </a:solidFill>
              </a:rPr>
              <a:t>(2)  Except as otherwise provided in this Chapter or as otherwise specifically provided by law, and in accordance with the provisions of this Chapter, any person may obtain a copy or reproduction of any public record.</a:t>
            </a:r>
          </a:p>
          <a:p>
            <a:pPr marL="228600" lvl="0" indent="-228600" algn="l">
              <a:buClr>
                <a:srgbClr val="9BAFB5"/>
              </a:buClr>
              <a:buFont typeface="Arial" panose="020B0604020202020204" pitchFamily="34" charset="0"/>
              <a:buChar char="•"/>
            </a:pPr>
            <a:r>
              <a:rPr lang="en-US" dirty="0">
                <a:solidFill>
                  <a:srgbClr val="000000">
                    <a:lumMod val="85000"/>
                    <a:lumOff val="15000"/>
                  </a:srgbClr>
                </a:solidFill>
              </a:rPr>
              <a:t>(3)  The burden of proving that a public record is not subject to inspection, copying, or reproduction shall rest with </a:t>
            </a:r>
            <a:r>
              <a:rPr lang="en-US" dirty="0" err="1">
                <a:solidFill>
                  <a:srgbClr val="000000">
                    <a:lumMod val="85000"/>
                    <a:lumOff val="15000"/>
                  </a:srgbClr>
                </a:solidFill>
              </a:rPr>
              <a:t>thecustodian</a:t>
            </a:r>
            <a:endParaRPr lang="en-US" dirty="0"/>
          </a:p>
        </p:txBody>
      </p:sp>
      <p:sp>
        <p:nvSpPr>
          <p:cNvPr id="4" name="Title 3"/>
          <p:cNvSpPr>
            <a:spLocks noGrp="1"/>
          </p:cNvSpPr>
          <p:nvPr>
            <p:ph type="ctrTitle"/>
          </p:nvPr>
        </p:nvSpPr>
        <p:spPr>
          <a:xfrm>
            <a:off x="1600200" y="142613"/>
            <a:ext cx="8991600" cy="1305187"/>
          </a:xfrm>
        </p:spPr>
        <p:txBody>
          <a:bodyPr/>
          <a:lstStyle/>
          <a:p>
            <a:r>
              <a:rPr lang="en-US" dirty="0"/>
              <a:t>Step 2 </a:t>
            </a:r>
            <a:r>
              <a:rPr lang="en-US" dirty="0" err="1"/>
              <a:t>foia</a:t>
            </a:r>
            <a:r>
              <a:rPr lang="en-US" dirty="0"/>
              <a:t> request</a:t>
            </a:r>
          </a:p>
        </p:txBody>
      </p:sp>
    </p:spTree>
    <p:extLst>
      <p:ext uri="{BB962C8B-B14F-4D97-AF65-F5344CB8AC3E}">
        <p14:creationId xmlns:p14="http://schemas.microsoft.com/office/powerpoint/2010/main" val="3852098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69116"/>
            <a:ext cx="7729728" cy="570451"/>
          </a:xfrm>
        </p:spPr>
        <p:txBody>
          <a:bodyPr>
            <a:normAutofit fontScale="90000"/>
          </a:bodyPr>
          <a:lstStyle/>
          <a:p>
            <a:r>
              <a:rPr lang="en-US" dirty="0"/>
              <a:t>FOIA Continued </a:t>
            </a:r>
          </a:p>
        </p:txBody>
      </p:sp>
      <p:sp>
        <p:nvSpPr>
          <p:cNvPr id="3" name="Content Placeholder 2"/>
          <p:cNvSpPr>
            <a:spLocks noGrp="1"/>
          </p:cNvSpPr>
          <p:nvPr>
            <p:ph idx="1"/>
          </p:nvPr>
        </p:nvSpPr>
        <p:spPr>
          <a:xfrm>
            <a:off x="620785" y="1220305"/>
            <a:ext cx="11571215" cy="5700612"/>
          </a:xfrm>
        </p:spPr>
        <p:txBody>
          <a:bodyPr>
            <a:normAutofit fontScale="62500" lnSpcReduction="20000"/>
          </a:bodyPr>
          <a:lstStyle/>
          <a:p>
            <a:r>
              <a:rPr lang="en-US" dirty="0"/>
              <a:t>§32. Duty to permit examination; prevention of alteration; payment for overtime; copies provided; fees</a:t>
            </a:r>
          </a:p>
          <a:p>
            <a:r>
              <a:rPr lang="en-US" dirty="0"/>
              <a:t>            A. The custodian shall present any public record to any person of the age of majority who so requests. The custodian shall make no inquiry of any person who applies for a public record, except an inquiry as to the age and identification of the person and may require the person to sign a register and shall not review, examine or scrutinize any copy, photograph, or memoranda in the possession of any such person; and shall extend to the person all reasonable comfort and facility for the full exercise of the right granted by this Chapter; provided that nothing herein contained shall prevent the custodian from maintaining such vigilance as is required to prevent alteration of any record while it is being examined; and provided further, that examinations of records under the authority of this Section must be conducted during regular office or working hours, unless the custodian shall authorize examination of records in other than regular office or working hours. In this event the persons designated to represent the custodian during such examination shall be entitled to reasonable compensation to be paid to them by the public body having custody of such record, out of funds provided in advance by the person examining such record in other than regular office or working hours.</a:t>
            </a:r>
          </a:p>
          <a:p>
            <a:r>
              <a:rPr lang="en-US" dirty="0"/>
              <a:t>            B. If any record contains material which is not a public record, the custodian may separate the nonpublic record and make the public record available for examination.</a:t>
            </a:r>
          </a:p>
          <a:p>
            <a:r>
              <a:rPr lang="en-US" dirty="0"/>
              <a:t>            C.(1)(a) For all public records, except public records of state agencies, it shall be the duty of the custodian of such public records to provide copies to persons so requesting. The custodian may establish and collect reasonable fees for making copies of public records. The custodian may request payment of fees in advance of production. Copies of records may be furnished without charge or at a reduced charge to indigent citizens of this state.</a:t>
            </a:r>
          </a:p>
          <a:p>
            <a:r>
              <a:rPr lang="en-US" dirty="0"/>
              <a:t>            (b) For all public records in the custody of a clerk of court, the clerk may also establish reasonable uniform written procedures for the reproduction of any such public record. Additionally, in the parish of Orleans, the recorder of mortgages, the register of conveyances, and the custodian of notarial records may each establish reasonable uniform procedures for the reproduction of public records.</a:t>
            </a:r>
          </a:p>
          <a:p>
            <a:r>
              <a:rPr lang="en-US" dirty="0"/>
              <a:t>            (c) The use or placement of mechanical reproduction, </a:t>
            </a:r>
            <a:r>
              <a:rPr lang="en-US" dirty="0" err="1"/>
              <a:t>microphotographic</a:t>
            </a:r>
            <a:r>
              <a:rPr lang="en-US" dirty="0"/>
              <a:t> reproduction, or any other such imaging, reproduction, or photocopying equipment within the offices of the clerk of court by any person described in R.S. 44:31 is prohibited unless ordered by a court of competent jurisdiction.</a:t>
            </a:r>
          </a:p>
          <a:p>
            <a:r>
              <a:rPr lang="en-US" dirty="0"/>
              <a:t>            (d) Any person, as provided for in R.S. 44:31, may request a copy or reproduction of any public record and it shall be the duty of the custodian to provide such copy or reproduction to the person so requesting.</a:t>
            </a:r>
          </a:p>
          <a:p>
            <a:r>
              <a:rPr lang="en-US" dirty="0"/>
              <a:t>            (2) For all public records of state agencies, it shall be the duty of the custodian of such records to provide copies to persons so requesting. Fees for such copies shall be charged according to the uniform fee schedule adopted by the commissioner of administration, as provided by R.S. 39:241.</a:t>
            </a:r>
          </a:p>
          <a:p>
            <a:r>
              <a:rPr lang="en-US" dirty="0"/>
              <a:t>            Copies shall be provided at fees according to the schedule, except for copies of public records the fees for the reproduction of which are otherwise fixed by law. Copies of records may be furnished without charge or at a reduced charge to indigent citizens of this state or the persons whose use of such copies, as determined by the custodian, will be limited to a public purpose, including but not limited to use in a hearing before any governmental regulatory commission.</a:t>
            </a:r>
          </a:p>
          <a:p>
            <a:r>
              <a:rPr lang="en-US" dirty="0"/>
              <a:t>            (3) No fee shall be charged to any person to examine or review any public records, except as provided in this Section, and no fee shall be charged for examination or review to determine if a record is subject to disclosure, except as may be determined by a court of competent jurisdiction.</a:t>
            </a:r>
          </a:p>
          <a:p>
            <a:r>
              <a:rPr lang="en-US" dirty="0"/>
              <a:t>            D. In any case in which a record is requested and a question is raised by the custodian of the record as to whether it is a public record, such custodian shall within three days, exclusive of Saturdays, Sundays, and legal public holidays, of the receipt of the request, in writing for such record, notify in writing the person making such request of his determination and the reasons therefor. Such written notification shall contain a reference to the basis under law which the custodian has determined exempts a record, or any part thereof, from inspection, copying, or reproduction.</a:t>
            </a:r>
          </a:p>
          <a:p>
            <a:endParaRPr lang="en-US" dirty="0"/>
          </a:p>
        </p:txBody>
      </p:sp>
    </p:spTree>
    <p:extLst>
      <p:ext uri="{BB962C8B-B14F-4D97-AF65-F5344CB8AC3E}">
        <p14:creationId xmlns:p14="http://schemas.microsoft.com/office/powerpoint/2010/main" val="1799144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18114"/>
            <a:ext cx="7729728" cy="671119"/>
          </a:xfrm>
        </p:spPr>
        <p:txBody>
          <a:bodyPr>
            <a:normAutofit fontScale="90000"/>
          </a:bodyPr>
          <a:lstStyle/>
          <a:p>
            <a:r>
              <a:rPr lang="en-US" dirty="0"/>
              <a:t>FOIA CONTINUED </a:t>
            </a:r>
          </a:p>
        </p:txBody>
      </p:sp>
      <p:sp>
        <p:nvSpPr>
          <p:cNvPr id="3" name="Content Placeholder 2"/>
          <p:cNvSpPr>
            <a:spLocks noGrp="1"/>
          </p:cNvSpPr>
          <p:nvPr>
            <p:ph idx="1"/>
          </p:nvPr>
        </p:nvSpPr>
        <p:spPr>
          <a:xfrm>
            <a:off x="847288" y="1157681"/>
            <a:ext cx="11140580" cy="5536733"/>
          </a:xfrm>
        </p:spPr>
        <p:txBody>
          <a:bodyPr>
            <a:normAutofit fontScale="70000" lnSpcReduction="20000"/>
          </a:bodyPr>
          <a:lstStyle/>
          <a:p>
            <a:r>
              <a:rPr lang="en-US" dirty="0"/>
              <a:t>§35.  Enforcement</a:t>
            </a:r>
          </a:p>
          <a:p>
            <a:r>
              <a:rPr lang="en-US" dirty="0"/>
              <a:t>A.  Any person who has been denied the right to inspect, copy, reproduce, or obtain a copy or reproduction of a record under the provisions of this Chapter, either by a determination of the custodian or by the passage of five days, exclusive of Saturdays, Sundays, and legal public holidays, from the date of his in-person, written, or electronic request without receiving a determination in writing by the custodian or an estimate of the time reasonably necessary for collection, segregation, redaction, examination, or review of a records request, may institute proceedings for the issuance of a writ of mandamus, injunctive or declaratory relief, together with attorney fees, costs and damages as provided for by this Section, in the district court for the parish in which the office of the custodian is located.</a:t>
            </a:r>
          </a:p>
          <a:p>
            <a:r>
              <a:rPr lang="en-US" dirty="0"/>
              <a:t>B.  In any suit filed under Subsection A above, the court has jurisdiction to enjoin the custodian from withholding records or to issue a writ of mandamus ordering the production of any records improperly withheld from the person seeking disclosure.  The court shall determine the matter de novo and the burden is on the custodian to sustain his action.  The court may view the documents in controversy in camera before reaching a decision.  Any noncompliance with the order of the court may be punished as contempt of court.</a:t>
            </a:r>
          </a:p>
          <a:p>
            <a:r>
              <a:rPr lang="en-US" dirty="0"/>
              <a:t>C.  Any suit brought in any court of original jurisdiction to enforce the provisions of this Chapter shall be tried by preference and in a summary manner.  Any appellate courts to which the suit is brought shall place it on its preferential docket and shall hear it without delay, rendering a decision as soon as practicable.</a:t>
            </a:r>
          </a:p>
          <a:p>
            <a:r>
              <a:rPr lang="en-US" dirty="0"/>
              <a:t>D.  If a person seeking the right to inspect, copy, or reproduce a record or to receive or obtain a copy or reproduction of a public record prevails in such suit, he shall be awarded reasonable attorney fees and other costs of litigation.  If such person prevails in part, the court may in its discretion award him reasonable attorney fees or an appropriate portion thereof.</a:t>
            </a:r>
          </a:p>
          <a:p>
            <a:r>
              <a:rPr lang="en-US" dirty="0"/>
              <a:t>E.(1)  If the court finds that the custodian arbitrarily or capriciously withheld the requested record or unreasonably or arbitrarily failed to respond to the request as required by R.S. 44:32, it may award the requester any actual damages proven by him to have resulted from the actions of the custodian except as hereinafter provided.  In addition, if the court finds that the custodian unreasonably or arbitrarily failed to respond to the request as required by R.S. 44:32 it may award the requester civil penalties not to exceed one hundred dollars per day, exclusive of Saturdays, Sundays, and legal public holidays for each such day of such failure to give notification.</a:t>
            </a:r>
          </a:p>
          <a:p>
            <a:r>
              <a:rPr lang="en-US" dirty="0"/>
              <a:t>(2)  The custodian shall be personally liable for the payment of any such damages, and shall be liable in solido with the public body for the payment of the requester's attorney fees and other costs of litigation, except where the custodian has withheld or denied production of the requested record or records on advice of the legal counsel representing the public body in which the office of such custodian is located, and in the event the custodian retains private legal counsel for his defense or for bringing suit against the requester in connection with the request for records, the court may award attorney fees to the custodian.</a:t>
            </a:r>
          </a:p>
          <a:p>
            <a:r>
              <a:rPr lang="en-US" dirty="0"/>
              <a:t>F.  An award for attorney fees in any suit brought under the provisions of this Chapter shall not exceed the amounts approved by the attorney general for  the employment of outside counsel.</a:t>
            </a:r>
          </a:p>
          <a:p>
            <a:endParaRPr lang="en-US" dirty="0"/>
          </a:p>
        </p:txBody>
      </p:sp>
    </p:spTree>
    <p:extLst>
      <p:ext uri="{BB962C8B-B14F-4D97-AF65-F5344CB8AC3E}">
        <p14:creationId xmlns:p14="http://schemas.microsoft.com/office/powerpoint/2010/main" val="1873236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3140" y="662688"/>
            <a:ext cx="7729728" cy="1188720"/>
          </a:xfrm>
        </p:spPr>
        <p:txBody>
          <a:bodyPr/>
          <a:lstStyle/>
          <a:p>
            <a:r>
              <a:rPr lang="en-US" dirty="0"/>
              <a:t>News/Social media/Criminal complaint </a:t>
            </a:r>
          </a:p>
        </p:txBody>
      </p:sp>
      <p:sp>
        <p:nvSpPr>
          <p:cNvPr id="3" name="TextBox 2"/>
          <p:cNvSpPr txBox="1"/>
          <p:nvPr/>
        </p:nvSpPr>
        <p:spPr>
          <a:xfrm>
            <a:off x="461395" y="2374084"/>
            <a:ext cx="11123802" cy="4401205"/>
          </a:xfrm>
          <a:prstGeom prst="rect">
            <a:avLst/>
          </a:prstGeom>
          <a:noFill/>
        </p:spPr>
        <p:txBody>
          <a:bodyPr wrap="square" rtlCol="0">
            <a:spAutoFit/>
          </a:bodyPr>
          <a:lstStyle/>
          <a:p>
            <a:r>
              <a:rPr lang="en-US" dirty="0"/>
              <a:t>“</a:t>
            </a:r>
            <a:r>
              <a:rPr lang="en-US" sz="2000" dirty="0"/>
              <a:t>Justice for Arzy” Facebook page. Have your client create their own social media page to bring awareness to the shooting.  </a:t>
            </a:r>
          </a:p>
          <a:p>
            <a:endParaRPr lang="en-US" sz="2000" dirty="0"/>
          </a:p>
          <a:p>
            <a:r>
              <a:rPr lang="en-US" sz="2000" dirty="0"/>
              <a:t>“Dogs Shot by Police” Facebook page that tracks and reports officer-related dog shootings across the country. </a:t>
            </a:r>
          </a:p>
          <a:p>
            <a:endParaRPr lang="en-US" sz="2000" dirty="0"/>
          </a:p>
          <a:p>
            <a:r>
              <a:rPr lang="en-US" sz="2000" dirty="0"/>
              <a:t>Local news coverage</a:t>
            </a:r>
          </a:p>
          <a:p>
            <a:endParaRPr lang="en-US" sz="2000" dirty="0"/>
          </a:p>
          <a:p>
            <a:r>
              <a:rPr lang="en-US" sz="2000" dirty="0"/>
              <a:t>Have your client make a formal, criminal complaint against the officer. In the Arzy case, we were able to successfully have the officer charged with felony animal cruelty.  *Note: However, this may affect your FOIA request due to “pending criminal investigation.” </a:t>
            </a:r>
          </a:p>
          <a:p>
            <a:endParaRPr lang="en-US" sz="2000" dirty="0"/>
          </a:p>
          <a:p>
            <a:r>
              <a:rPr lang="en-US" sz="2000" dirty="0"/>
              <a:t>If criminal charges are pursued, have your client register as a “victim” with the local District Attorney Office. </a:t>
            </a:r>
          </a:p>
        </p:txBody>
      </p:sp>
    </p:spTree>
    <p:extLst>
      <p:ext uri="{BB962C8B-B14F-4D97-AF65-F5344CB8AC3E}">
        <p14:creationId xmlns:p14="http://schemas.microsoft.com/office/powerpoint/2010/main" val="2094797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417" y="0"/>
            <a:ext cx="4640424" cy="3480318"/>
          </a:xfrm>
          <a:prstGeom prst="rect">
            <a:avLst/>
          </a:prstGeom>
        </p:spPr>
      </p:pic>
      <p:pic>
        <p:nvPicPr>
          <p:cNvPr id="3" name="Picture 2"/>
          <p:cNvPicPr>
            <a:picLocks noChangeAspect="1"/>
          </p:cNvPicPr>
          <p:nvPr/>
        </p:nvPicPr>
        <p:blipFill>
          <a:blip r:embed="rId3"/>
          <a:stretch>
            <a:fillRect/>
          </a:stretch>
        </p:blipFill>
        <p:spPr>
          <a:xfrm>
            <a:off x="5952931" y="-130369"/>
            <a:ext cx="6239069" cy="4028810"/>
          </a:xfrm>
          <a:prstGeom prst="rect">
            <a:avLst/>
          </a:prstGeom>
        </p:spPr>
      </p:pic>
      <p:pic>
        <p:nvPicPr>
          <p:cNvPr id="5" name="Picture 4"/>
          <p:cNvPicPr>
            <a:picLocks noChangeAspect="1"/>
          </p:cNvPicPr>
          <p:nvPr/>
        </p:nvPicPr>
        <p:blipFill>
          <a:blip r:embed="rId4"/>
          <a:stretch>
            <a:fillRect/>
          </a:stretch>
        </p:blipFill>
        <p:spPr>
          <a:xfrm>
            <a:off x="96417" y="4143051"/>
            <a:ext cx="8128000" cy="2565400"/>
          </a:xfrm>
          <a:prstGeom prst="rect">
            <a:avLst/>
          </a:prstGeom>
        </p:spPr>
      </p:pic>
    </p:spTree>
    <p:extLst>
      <p:ext uri="{BB962C8B-B14F-4D97-AF65-F5344CB8AC3E}">
        <p14:creationId xmlns:p14="http://schemas.microsoft.com/office/powerpoint/2010/main" val="1458576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THEIRBACH</a:t>
            </a:r>
          </a:p>
        </p:txBody>
      </p:sp>
      <p:pic>
        <p:nvPicPr>
          <p:cNvPr id="4" name="Content Placeholder 3"/>
          <p:cNvPicPr>
            <a:picLocks noGrp="1" noChangeAspect="1"/>
          </p:cNvPicPr>
          <p:nvPr>
            <p:ph idx="1"/>
          </p:nvPr>
        </p:nvPicPr>
        <p:blipFill>
          <a:blip r:embed="rId2"/>
          <a:stretch>
            <a:fillRect/>
          </a:stretch>
        </p:blipFill>
        <p:spPr>
          <a:xfrm>
            <a:off x="1695243" y="2552566"/>
            <a:ext cx="4400757" cy="3920996"/>
          </a:xfrm>
        </p:spPr>
      </p:pic>
      <p:pic>
        <p:nvPicPr>
          <p:cNvPr id="3" name="Picture 2"/>
          <p:cNvPicPr>
            <a:picLocks noChangeAspect="1"/>
          </p:cNvPicPr>
          <p:nvPr/>
        </p:nvPicPr>
        <p:blipFill>
          <a:blip r:embed="rId3"/>
          <a:stretch>
            <a:fillRect/>
          </a:stretch>
        </p:blipFill>
        <p:spPr>
          <a:xfrm>
            <a:off x="6791349" y="2474752"/>
            <a:ext cx="5122069" cy="3998810"/>
          </a:xfrm>
          <a:prstGeom prst="rect">
            <a:avLst/>
          </a:prstGeom>
        </p:spPr>
      </p:pic>
    </p:spTree>
    <p:extLst>
      <p:ext uri="{BB962C8B-B14F-4D97-AF65-F5344CB8AC3E}">
        <p14:creationId xmlns:p14="http://schemas.microsoft.com/office/powerpoint/2010/main" val="473617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FILING SUIT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76369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482092"/>
            <a:ext cx="7729728" cy="737108"/>
          </a:xfrm>
        </p:spPr>
        <p:txBody>
          <a:bodyPr>
            <a:noAutofit/>
          </a:bodyPr>
          <a:lstStyle/>
          <a:p>
            <a:r>
              <a:rPr lang="en-US" sz="4000" dirty="0"/>
              <a:t>U.S.C. §1983</a:t>
            </a:r>
          </a:p>
        </p:txBody>
      </p:sp>
      <p:sp>
        <p:nvSpPr>
          <p:cNvPr id="3" name="Content Placeholder 2"/>
          <p:cNvSpPr>
            <a:spLocks noGrp="1"/>
          </p:cNvSpPr>
          <p:nvPr>
            <p:ph idx="1"/>
          </p:nvPr>
        </p:nvSpPr>
        <p:spPr>
          <a:xfrm>
            <a:off x="553673" y="1485900"/>
            <a:ext cx="11014745" cy="5015568"/>
          </a:xfrm>
        </p:spPr>
        <p:txBody>
          <a:bodyPr>
            <a:normAutofit/>
          </a:bodyPr>
          <a:lstStyle/>
          <a:p>
            <a:r>
              <a:rPr lang="en-US" sz="3200" dirty="0"/>
              <a:t>§1983 is the primary vehicle for obtaining damages against State and local actors/officials (law enforcement officers) who violate the constitution. </a:t>
            </a:r>
          </a:p>
          <a:p>
            <a:r>
              <a:rPr lang="en-US" sz="3200" dirty="0"/>
              <a:t>1983 enables persons whose constitutional rights have been violated to sue the wrongdoer PERSONALLY for redress. Liability will attach if (1) defendant has acted under color of state law and (2) the defendant’s action deprived the plaintiff of some right, privilege or immunity secured by the constitution or federal laws.  </a:t>
            </a:r>
            <a:r>
              <a:rPr lang="en-US" sz="3200" i="1" dirty="0"/>
              <a:t>Monroe v. Pape.   </a:t>
            </a:r>
            <a:r>
              <a:rPr lang="en-US" sz="3200" dirty="0"/>
              <a:t>365 U.S. 167 (1961). </a:t>
            </a:r>
          </a:p>
          <a:p>
            <a:endParaRPr lang="en-US" sz="3200" dirty="0"/>
          </a:p>
          <a:p>
            <a:endParaRPr lang="en-US" dirty="0"/>
          </a:p>
        </p:txBody>
      </p:sp>
    </p:spTree>
    <p:extLst>
      <p:ext uri="{BB962C8B-B14F-4D97-AF65-F5344CB8AC3E}">
        <p14:creationId xmlns:p14="http://schemas.microsoft.com/office/powerpoint/2010/main" val="2003947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236" y="367792"/>
            <a:ext cx="7729728" cy="876808"/>
          </a:xfrm>
        </p:spPr>
        <p:txBody>
          <a:bodyPr/>
          <a:lstStyle/>
          <a:p>
            <a:r>
              <a:rPr lang="en-US" dirty="0"/>
              <a:t>§1983 Continued </a:t>
            </a:r>
          </a:p>
        </p:txBody>
      </p:sp>
      <p:sp>
        <p:nvSpPr>
          <p:cNvPr id="3" name="Content Placeholder 2"/>
          <p:cNvSpPr>
            <a:spLocks noGrp="1"/>
          </p:cNvSpPr>
          <p:nvPr>
            <p:ph idx="1"/>
          </p:nvPr>
        </p:nvSpPr>
        <p:spPr>
          <a:xfrm>
            <a:off x="486561" y="1392573"/>
            <a:ext cx="11501307" cy="5335398"/>
          </a:xfrm>
        </p:spPr>
        <p:txBody>
          <a:bodyPr>
            <a:normAutofit/>
          </a:bodyPr>
          <a:lstStyle/>
          <a:p>
            <a:r>
              <a:rPr lang="en-US" sz="2400" i="1" dirty="0"/>
              <a:t>Monroe </a:t>
            </a:r>
            <a:r>
              <a:rPr lang="en-US" sz="2400" dirty="0"/>
              <a:t>also held that a §1983 remedy is supplemental to any remedy under state law.  Thus, the plaintiff need not exhaust all available state remedies as a precondition to bringing suit in Federal court.</a:t>
            </a:r>
          </a:p>
          <a:p>
            <a:r>
              <a:rPr lang="en-US" sz="2400" dirty="0"/>
              <a:t>An official can act “under color of” law even when he  violates state law and commits acts that state law would not authorize or sanction. </a:t>
            </a:r>
          </a:p>
          <a:p>
            <a:r>
              <a:rPr lang="en-US" sz="2400" dirty="0"/>
              <a:t>The </a:t>
            </a:r>
            <a:r>
              <a:rPr lang="en-US" sz="2400" i="1" dirty="0"/>
              <a:t>Monroe</a:t>
            </a:r>
            <a:r>
              <a:rPr lang="en-US" sz="2400" dirty="0"/>
              <a:t> court also concluded that it was irrelevant that the officers’ particular actions may not have been authorized or sanctioned  by the City in some formal sense. It was enough that the officers were </a:t>
            </a:r>
            <a:r>
              <a:rPr lang="en-US" sz="2400" b="1" dirty="0"/>
              <a:t>performing their job </a:t>
            </a:r>
            <a:r>
              <a:rPr lang="en-US" sz="2400" dirty="0"/>
              <a:t>when they violated the constitution.   The Officers were exercising the general governmental power that they possessed. Even extraordinary deviations from acceptable practice may be considered under color of law if the harm was materially aided by the power and authority given by the state to a particular actor. </a:t>
            </a:r>
          </a:p>
          <a:p>
            <a:endParaRPr lang="en-US" dirty="0"/>
          </a:p>
        </p:txBody>
      </p:sp>
    </p:spTree>
    <p:extLst>
      <p:ext uri="{BB962C8B-B14F-4D97-AF65-F5344CB8AC3E}">
        <p14:creationId xmlns:p14="http://schemas.microsoft.com/office/powerpoint/2010/main" val="3512084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93700"/>
            <a:ext cx="7729728" cy="736600"/>
          </a:xfrm>
        </p:spPr>
        <p:txBody>
          <a:bodyPr>
            <a:normAutofit fontScale="90000"/>
          </a:bodyPr>
          <a:lstStyle/>
          <a:p>
            <a:br>
              <a:rPr lang="en-US" dirty="0"/>
            </a:br>
            <a:r>
              <a:rPr lang="en-US" dirty="0"/>
              <a:t>MUNICIPAL LIABILITY UNDER 1983</a:t>
            </a:r>
            <a:br>
              <a:rPr lang="en-US" dirty="0"/>
            </a:br>
            <a:r>
              <a:rPr lang="en-US" dirty="0"/>
              <a:t>and </a:t>
            </a:r>
            <a:r>
              <a:rPr lang="en-US" i="1" dirty="0" err="1"/>
              <a:t>Monell</a:t>
            </a:r>
            <a:r>
              <a:rPr lang="en-US" i="1" dirty="0"/>
              <a:t> </a:t>
            </a:r>
            <a:br>
              <a:rPr lang="en-US" dirty="0"/>
            </a:br>
            <a:r>
              <a:rPr lang="en-US" dirty="0"/>
              <a:t>.</a:t>
            </a:r>
          </a:p>
        </p:txBody>
      </p:sp>
      <p:sp>
        <p:nvSpPr>
          <p:cNvPr id="3" name="Content Placeholder 2"/>
          <p:cNvSpPr>
            <a:spLocks noGrp="1"/>
          </p:cNvSpPr>
          <p:nvPr>
            <p:ph idx="1"/>
          </p:nvPr>
        </p:nvSpPr>
        <p:spPr>
          <a:xfrm>
            <a:off x="813731" y="1562100"/>
            <a:ext cx="11048301" cy="5295900"/>
          </a:xfrm>
        </p:spPr>
        <p:txBody>
          <a:bodyPr>
            <a:normAutofit/>
          </a:bodyPr>
          <a:lstStyle/>
          <a:p>
            <a:r>
              <a:rPr lang="en-US" sz="2000" dirty="0"/>
              <a:t>You CAN sue cities, counties, and other Local government entities under $1983. </a:t>
            </a:r>
            <a:r>
              <a:rPr lang="en-US" sz="2000" i="1" dirty="0" err="1"/>
              <a:t>Monell</a:t>
            </a:r>
            <a:r>
              <a:rPr lang="en-US" sz="2000" i="1" dirty="0"/>
              <a:t> v. New York City Dept of Social Services 463 U.S. 658 (1978) </a:t>
            </a:r>
            <a:r>
              <a:rPr lang="en-US" sz="2000" dirty="0"/>
              <a:t>held that cities were among the “persons” who could be sued under 1983. </a:t>
            </a:r>
          </a:p>
          <a:p>
            <a:r>
              <a:rPr lang="en-US" sz="2000" dirty="0"/>
              <a:t>HOWEVER,  local government will be accountable ONLY IF the plaintiff can show that the official acted pursuant to some </a:t>
            </a:r>
            <a:r>
              <a:rPr lang="en-US" sz="2000" b="1" dirty="0"/>
              <a:t>law, custom, or policy </a:t>
            </a:r>
            <a:r>
              <a:rPr lang="en-US" sz="2000" dirty="0"/>
              <a:t>of the governmental entity.   If local government can be liable because its official acted pursuant to some custom or policy, the entity itself cannot claim any kind of good faith or other immunity- even if its official might be able to raise such a defense. </a:t>
            </a:r>
          </a:p>
          <a:p>
            <a:r>
              <a:rPr lang="en-US" sz="2000" dirty="0"/>
              <a:t>The supreme Court has held that not just formal legislative enactments , but also  the individual decisions of those who are </a:t>
            </a:r>
            <a:r>
              <a:rPr lang="en-US" sz="2000" b="1" dirty="0"/>
              <a:t>final policy makers </a:t>
            </a:r>
            <a:r>
              <a:rPr lang="en-US" sz="2000" dirty="0"/>
              <a:t>can subject local governments to monetary liability.  Example: Failure to train and properly screen can subject it to liability for other apparently random and unauthorized unconstitutional acts.</a:t>
            </a:r>
          </a:p>
          <a:p>
            <a:r>
              <a:rPr lang="en-US" sz="2000" dirty="0"/>
              <a:t>NOTE: Local governments are not liable on a vicarious liability or </a:t>
            </a:r>
            <a:r>
              <a:rPr lang="en-US" sz="2000" dirty="0" err="1"/>
              <a:t>respondeat</a:t>
            </a:r>
            <a:r>
              <a:rPr lang="en-US" sz="2000" dirty="0"/>
              <a:t> superior basis under 1983. However, you can assert those under </a:t>
            </a:r>
            <a:r>
              <a:rPr lang="en-US" sz="2000" b="1" dirty="0"/>
              <a:t>state law claims.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57009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80492"/>
            <a:ext cx="7729728" cy="889508"/>
          </a:xfrm>
        </p:spPr>
        <p:txBody>
          <a:bodyPr/>
          <a:lstStyle/>
          <a:p>
            <a:r>
              <a:rPr lang="en-US" dirty="0"/>
              <a:t>Qualified Immunity</a:t>
            </a:r>
          </a:p>
        </p:txBody>
      </p:sp>
      <p:sp>
        <p:nvSpPr>
          <p:cNvPr id="3" name="Content Placeholder 2"/>
          <p:cNvSpPr>
            <a:spLocks noGrp="1"/>
          </p:cNvSpPr>
          <p:nvPr>
            <p:ph idx="1"/>
          </p:nvPr>
        </p:nvSpPr>
        <p:spPr>
          <a:xfrm>
            <a:off x="461394" y="1600200"/>
            <a:ext cx="11392250" cy="4918046"/>
          </a:xfrm>
        </p:spPr>
        <p:txBody>
          <a:bodyPr>
            <a:normAutofit lnSpcReduction="10000"/>
          </a:bodyPr>
          <a:lstStyle/>
          <a:p>
            <a:r>
              <a:rPr lang="en-US" sz="2800" dirty="0"/>
              <a:t>Law enforcement and most other administrative officials enjoy qualified  immunity, which enables them to avoid personal damages liability if they can show that they acted in </a:t>
            </a:r>
            <a:r>
              <a:rPr lang="en-US" sz="2800" b="1" dirty="0"/>
              <a:t>objective good faith- </a:t>
            </a:r>
            <a:r>
              <a:rPr lang="en-US" sz="2800" dirty="0"/>
              <a:t>i.e. that a reasonable officer would not have known that his actions violated the constitution. </a:t>
            </a:r>
            <a:r>
              <a:rPr lang="en-US" sz="2800" i="1" dirty="0"/>
              <a:t>Harlow v. Fitzgerald, 457 U.S. 800 (1982). </a:t>
            </a:r>
          </a:p>
          <a:p>
            <a:r>
              <a:rPr lang="en-US" sz="2800" dirty="0"/>
              <a:t>The good faith immunity test is said to be “objective” – would  a reasonable official have known that his actions violated the constitutional rights of the 1983 plaintiff?  If not, the defendant officer will not be liable. </a:t>
            </a:r>
          </a:p>
          <a:p>
            <a:r>
              <a:rPr lang="en-US" sz="2800" dirty="0"/>
              <a:t>Thus, State and local officers will be personally accountable in 1983 actions only when their unconstitutional  acts violate clearly established constitutional rights of which a reasonable official would have known.  </a:t>
            </a:r>
          </a:p>
          <a:p>
            <a:endParaRPr lang="en-US" sz="2000" dirty="0"/>
          </a:p>
          <a:p>
            <a:endParaRPr lang="en-US" i="1" dirty="0"/>
          </a:p>
        </p:txBody>
      </p:sp>
    </p:spTree>
    <p:extLst>
      <p:ext uri="{BB962C8B-B14F-4D97-AF65-F5344CB8AC3E}">
        <p14:creationId xmlns:p14="http://schemas.microsoft.com/office/powerpoint/2010/main" val="1238753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DASH CAMERA VIDEO</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0428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55600"/>
            <a:ext cx="7729728" cy="584200"/>
          </a:xfrm>
        </p:spPr>
        <p:txBody>
          <a:bodyPr>
            <a:normAutofit fontScale="90000"/>
          </a:bodyPr>
          <a:lstStyle/>
          <a:p>
            <a:r>
              <a:rPr lang="en-US" dirty="0" err="1"/>
              <a:t>caselaw</a:t>
            </a:r>
            <a:endParaRPr lang="en-US" dirty="0"/>
          </a:p>
        </p:txBody>
      </p:sp>
      <p:sp>
        <p:nvSpPr>
          <p:cNvPr id="3" name="Content Placeholder 2"/>
          <p:cNvSpPr>
            <a:spLocks noGrp="1"/>
          </p:cNvSpPr>
          <p:nvPr>
            <p:ph idx="1"/>
          </p:nvPr>
        </p:nvSpPr>
        <p:spPr>
          <a:xfrm>
            <a:off x="1079500" y="1066800"/>
            <a:ext cx="10096500" cy="5334000"/>
          </a:xfrm>
        </p:spPr>
        <p:txBody>
          <a:bodyPr>
            <a:normAutofit/>
          </a:bodyPr>
          <a:lstStyle/>
          <a:p>
            <a:r>
              <a:rPr lang="en-US" dirty="0"/>
              <a:t>“The killing of a person's pet dog or cat by the government without the person's consent is also a seizure within the meaning of the Fourth Amendment.” </a:t>
            </a:r>
            <a:r>
              <a:rPr lang="en-US" i="1" dirty="0"/>
              <a:t>Maldonado v. </a:t>
            </a:r>
            <a:r>
              <a:rPr lang="en-US" i="1" dirty="0" err="1"/>
              <a:t>Fontanes</a:t>
            </a:r>
            <a:r>
              <a:rPr lang="en-US" dirty="0"/>
              <a:t>, 568 F.3d 263, 271 (1st Cir. 2009) </a:t>
            </a:r>
          </a:p>
          <a:p>
            <a:r>
              <a:rPr lang="en-US" dirty="0"/>
              <a:t>There is a unique emotional attachment between a domestic animal and its owner; this attachment makes their seizure all the more severe. The emotional attachment to a family's dog is not comparable to a possessory interest in furniture. </a:t>
            </a:r>
            <a:r>
              <a:rPr lang="en-US" i="1" dirty="0"/>
              <a:t>San Jose Charter of the Hell’s Angels Motorcycle Club v. City of San Jose (“Hell’s Angels”), </a:t>
            </a:r>
            <a:r>
              <a:rPr lang="en-US" dirty="0"/>
              <a:t>402 F.3d 962, 975 (9th Cir. 2005) </a:t>
            </a:r>
          </a:p>
          <a:p>
            <a:r>
              <a:rPr lang="en-US" dirty="0"/>
              <a:t>The seizure of a domestic animal is unreasonable when the animal does not pose an imminent danger to human life. </a:t>
            </a:r>
            <a:r>
              <a:rPr lang="en-US" i="1" dirty="0"/>
              <a:t>Brown v. Muhlenberg Twp</a:t>
            </a:r>
            <a:r>
              <a:rPr lang="en-US" dirty="0"/>
              <a:t>., 269 F.3d 205, 210 (3d Cir. 2001). </a:t>
            </a:r>
            <a:r>
              <a:rPr lang="en-US" i="1" dirty="0"/>
              <a:t>Brown</a:t>
            </a:r>
            <a:r>
              <a:rPr lang="en-US" dirty="0"/>
              <a:t> provides that the “officer was not entitled to qualified immunity for shooting a dog when the dog “posed no imminent danger” its owners were “known, available, and desirous of assuming custody</a:t>
            </a:r>
          </a:p>
          <a:p>
            <a:r>
              <a:rPr lang="en-US" dirty="0"/>
              <a:t>Incidents involving a dog that “has not actually attacked a person” are closer cases and can demonstrate that the deadly force was unreasonable. </a:t>
            </a:r>
            <a:r>
              <a:rPr lang="en-US" i="1" dirty="0" err="1"/>
              <a:t>Altmanv</a:t>
            </a:r>
            <a:r>
              <a:rPr lang="en-US" i="1" dirty="0"/>
              <a:t>. City of High Point, N.C</a:t>
            </a:r>
            <a:r>
              <a:rPr lang="en-US" dirty="0"/>
              <a:t>., 330 F.3d 194, 205 (4th Cir.2003)</a:t>
            </a:r>
          </a:p>
          <a:p>
            <a:r>
              <a:rPr lang="en-US" dirty="0"/>
              <a:t>A seizure of an effect without a warrant is presumptively unreasonable</a:t>
            </a:r>
            <a:r>
              <a:rPr lang="en-US" i="1" dirty="0"/>
              <a:t>. United States v. Place, 462 U.S. 696, 701 (1983). </a:t>
            </a:r>
            <a:r>
              <a:rPr lang="en-US" dirty="0"/>
              <a:t>Therefore, “[i]n order for the officers’ warrantless seizures of the plaintiffs’ dogs to be constitutional, the seizures must have been reasonable.” </a:t>
            </a:r>
            <a:r>
              <a:rPr lang="en-US" i="1" dirty="0"/>
              <a:t>Altman v. City of High Point, N.C., 330 F.3d 194, 205 (4th Cir. 2003) </a:t>
            </a:r>
          </a:p>
          <a:p>
            <a:endParaRPr lang="en-US" i="1" dirty="0"/>
          </a:p>
          <a:p>
            <a:endParaRPr lang="en-US" dirty="0"/>
          </a:p>
          <a:p>
            <a:endParaRPr lang="en-US" dirty="0"/>
          </a:p>
        </p:txBody>
      </p:sp>
    </p:spTree>
    <p:extLst>
      <p:ext uri="{BB962C8B-B14F-4D97-AF65-F5344CB8AC3E}">
        <p14:creationId xmlns:p14="http://schemas.microsoft.com/office/powerpoint/2010/main" val="4244376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30200"/>
            <a:ext cx="7729728" cy="482600"/>
          </a:xfrm>
        </p:spPr>
        <p:txBody>
          <a:bodyPr>
            <a:noAutofit/>
          </a:bodyPr>
          <a:lstStyle/>
          <a:p>
            <a:r>
              <a:rPr lang="en-US" sz="2000" dirty="0"/>
              <a:t>CASE LAW CONTINUED </a:t>
            </a:r>
          </a:p>
        </p:txBody>
      </p:sp>
      <p:sp>
        <p:nvSpPr>
          <p:cNvPr id="3" name="Content Placeholder 2"/>
          <p:cNvSpPr>
            <a:spLocks noGrp="1"/>
          </p:cNvSpPr>
          <p:nvPr>
            <p:ph idx="1"/>
          </p:nvPr>
        </p:nvSpPr>
        <p:spPr>
          <a:xfrm>
            <a:off x="558800" y="1041400"/>
            <a:ext cx="10426700" cy="5473700"/>
          </a:xfrm>
        </p:spPr>
        <p:txBody>
          <a:bodyPr>
            <a:normAutofit lnSpcReduction="10000"/>
          </a:bodyPr>
          <a:lstStyle/>
          <a:p>
            <a:r>
              <a:rPr lang="en-US" sz="2200" dirty="0"/>
              <a:t>the use of deadly force against a pet is reasonable ONLY IF the pet poses an immediate danger and the use of force is </a:t>
            </a:r>
            <a:r>
              <a:rPr lang="en-US" sz="2200" b="1" dirty="0"/>
              <a:t>unavoidable</a:t>
            </a:r>
            <a:r>
              <a:rPr lang="en-US" sz="2200" dirty="0"/>
              <a:t>.” </a:t>
            </a:r>
            <a:r>
              <a:rPr lang="en-US" sz="2200" i="1" dirty="0" err="1"/>
              <a:t>Viilo</a:t>
            </a:r>
            <a:r>
              <a:rPr lang="en-US" sz="2200" i="1" dirty="0"/>
              <a:t> v. Eyre,</a:t>
            </a:r>
            <a:r>
              <a:rPr lang="en-US" sz="2200" dirty="0"/>
              <a:t> 547 F.3d 707, 708 (7th Cir. 2008). </a:t>
            </a:r>
          </a:p>
          <a:p>
            <a:r>
              <a:rPr lang="en-US" sz="2200" dirty="0"/>
              <a:t>The availability of non-lethal means tends to show that Officer Price’s use of lethal force was unreasonable.  </a:t>
            </a:r>
            <a:r>
              <a:rPr lang="en-US" sz="2200" i="1" dirty="0"/>
              <a:t>Andrews v. City of West Branch, Iowa</a:t>
            </a:r>
            <a:r>
              <a:rPr lang="en-US" sz="2200" dirty="0"/>
              <a:t>, 454 F.3d 914, 918 (8th Cir. 2006). </a:t>
            </a:r>
          </a:p>
          <a:p>
            <a:r>
              <a:rPr lang="en-US" sz="2200" dirty="0"/>
              <a:t>“the failure to develop any realistic non-lethal plan for dealing with the dogs is simply not the type of reasonable mistake in judgment to which a court should give deference in determining whether the officers are entitled to qualified immunity.” </a:t>
            </a:r>
            <a:r>
              <a:rPr lang="en-US" sz="2200" i="1" dirty="0"/>
              <a:t>Hells Angels</a:t>
            </a:r>
            <a:r>
              <a:rPr lang="en-US" sz="2200" dirty="0"/>
              <a:t>. </a:t>
            </a:r>
          </a:p>
          <a:p>
            <a:r>
              <a:rPr lang="en-US" sz="2200" dirty="0"/>
              <a:t>that an officer had a duty to employ “all means of capturing an at-large dog . . . before resorting to killing the animal.  </a:t>
            </a:r>
            <a:r>
              <a:rPr lang="en-US" sz="2200" i="1" dirty="0"/>
              <a:t>Andrews v. City of W. Branch</a:t>
            </a:r>
            <a:r>
              <a:rPr lang="en-US" sz="2200" dirty="0"/>
              <a:t>, 454 F.3d 914, 919 (8th Cir. 2006). </a:t>
            </a:r>
          </a:p>
          <a:p>
            <a:r>
              <a:rPr lang="en-US" sz="2200" dirty="0"/>
              <a:t>In </a:t>
            </a:r>
            <a:r>
              <a:rPr lang="en-US" sz="2200" i="1" dirty="0"/>
              <a:t>Hell’s Angels</a:t>
            </a:r>
            <a:r>
              <a:rPr lang="en-US" sz="2200" dirty="0"/>
              <a:t>, the Ninth Circuit concluded that it was unreasonable to shoot even an attacking dog when the police could have avoided confrontation with the dog altogether.  In assessing the reasonableness of the seizure, the court considered not just the ultimate decision to shoot the dogs but the entire planning and execution phase of the search.</a:t>
            </a:r>
          </a:p>
          <a:p>
            <a:endParaRPr lang="en-US" dirty="0"/>
          </a:p>
        </p:txBody>
      </p:sp>
    </p:spTree>
    <p:extLst>
      <p:ext uri="{BB962C8B-B14F-4D97-AF65-F5344CB8AC3E}">
        <p14:creationId xmlns:p14="http://schemas.microsoft.com/office/powerpoint/2010/main" val="1457818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6345" y="250642"/>
            <a:ext cx="9278224" cy="6466114"/>
          </a:xfrm>
          <a:prstGeom prst="rect">
            <a:avLst/>
          </a:prstGeom>
        </p:spPr>
      </p:pic>
    </p:spTree>
    <p:extLst>
      <p:ext uri="{BB962C8B-B14F-4D97-AF65-F5344CB8AC3E}">
        <p14:creationId xmlns:p14="http://schemas.microsoft.com/office/powerpoint/2010/main" val="65522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5232" y="62365"/>
            <a:ext cx="11579289" cy="6782034"/>
          </a:xfrm>
          <a:prstGeom prst="rect">
            <a:avLst/>
          </a:prstGeom>
        </p:spPr>
      </p:pic>
    </p:spTree>
    <p:extLst>
      <p:ext uri="{BB962C8B-B14F-4D97-AF65-F5344CB8AC3E}">
        <p14:creationId xmlns:p14="http://schemas.microsoft.com/office/powerpoint/2010/main" val="3349184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3457" y="380491"/>
            <a:ext cx="10326847" cy="1129527"/>
          </a:xfrm>
        </p:spPr>
        <p:txBody>
          <a:bodyPr>
            <a:noAutofit/>
          </a:bodyPr>
          <a:lstStyle/>
          <a:p>
            <a:r>
              <a:rPr lang="en-US" dirty="0"/>
              <a:t>$$$$$$ DAMAGES $$$$$$</a:t>
            </a:r>
          </a:p>
        </p:txBody>
      </p:sp>
      <p:sp>
        <p:nvSpPr>
          <p:cNvPr id="3" name="Content Placeholder 2"/>
          <p:cNvSpPr>
            <a:spLocks noGrp="1"/>
          </p:cNvSpPr>
          <p:nvPr>
            <p:ph idx="1"/>
          </p:nvPr>
        </p:nvSpPr>
        <p:spPr>
          <a:xfrm>
            <a:off x="494950" y="1957665"/>
            <a:ext cx="11697050" cy="4719972"/>
          </a:xfrm>
        </p:spPr>
        <p:txBody>
          <a:bodyPr>
            <a:normAutofit fontScale="25000" lnSpcReduction="20000"/>
          </a:bodyPr>
          <a:lstStyle/>
          <a:p>
            <a:r>
              <a:rPr lang="en-US" sz="9600" dirty="0"/>
              <a:t>What is the death of a companion animal worth? </a:t>
            </a:r>
          </a:p>
          <a:p>
            <a:r>
              <a:rPr lang="en-US" sz="9600" dirty="0"/>
              <a:t>Wide range!! Anywhere from 10k- 200k.  </a:t>
            </a:r>
          </a:p>
          <a:p>
            <a:r>
              <a:rPr lang="en-US" sz="9600" dirty="0" err="1"/>
              <a:t>Punative</a:t>
            </a:r>
            <a:r>
              <a:rPr lang="en-US" sz="9600" dirty="0"/>
              <a:t> damages</a:t>
            </a:r>
          </a:p>
          <a:p>
            <a:r>
              <a:rPr lang="en-US" sz="9600" dirty="0"/>
              <a:t>Attorney fees </a:t>
            </a:r>
          </a:p>
          <a:p>
            <a:r>
              <a:rPr lang="en-US" sz="9600" dirty="0"/>
              <a:t>Recent cases:  </a:t>
            </a:r>
          </a:p>
          <a:p>
            <a:pPr lvl="1"/>
            <a:r>
              <a:rPr lang="en-US" sz="9600" dirty="0"/>
              <a:t>Harris v. O’Hare et al no. 12-4350 (2</a:t>
            </a:r>
            <a:r>
              <a:rPr lang="en-US" sz="9600" baseline="30000" dirty="0"/>
              <a:t>nd</a:t>
            </a:r>
            <a:r>
              <a:rPr lang="en-US" sz="9600" dirty="0"/>
              <a:t> Cir. 2014).  Connecticut jury awards $202,000 to man, daughter whose dog was killed by Hartford Police.     </a:t>
            </a:r>
          </a:p>
          <a:p>
            <a:pPr lvl="1"/>
            <a:r>
              <a:rPr lang="en-US" sz="9600" dirty="0"/>
              <a:t>Branson v. </a:t>
            </a:r>
            <a:r>
              <a:rPr lang="en-US" sz="9600" dirty="0" err="1"/>
              <a:t>Comerce</a:t>
            </a:r>
            <a:r>
              <a:rPr lang="en-US" sz="9600" dirty="0"/>
              <a:t> City Police, Robert Price. 13-cv-03090-REB-NYW (D. </a:t>
            </a:r>
            <a:r>
              <a:rPr lang="en-US" sz="9600" dirty="0" err="1"/>
              <a:t>Colo</a:t>
            </a:r>
            <a:r>
              <a:rPr lang="en-US" sz="9600" dirty="0"/>
              <a:t> sept 24, 2015). City of Commerce, CO, paid settlement of $262,500 to the family of a chocolate-lab mix named Cloe, who was shot and killed by police while she was held on a catch pole. (Officer in that case was also charged with aggravated animal cruelty, but was acquitted). </a:t>
            </a:r>
          </a:p>
          <a:p>
            <a:pPr marL="0" indent="0">
              <a:buNone/>
            </a:pPr>
            <a:r>
              <a:rPr lang="en-US" sz="9600" dirty="0"/>
              <a:t> </a:t>
            </a:r>
          </a:p>
          <a:p>
            <a:pPr marL="0" indent="0">
              <a:buNone/>
            </a:pPr>
            <a:endParaRPr lang="en-US" sz="2000" dirty="0"/>
          </a:p>
          <a:p>
            <a:pPr marL="0" indent="0">
              <a:buNone/>
            </a:pPr>
            <a:r>
              <a:rPr lang="en-US" sz="2000" dirty="0"/>
              <a:t> </a:t>
            </a:r>
          </a:p>
        </p:txBody>
      </p:sp>
    </p:spTree>
    <p:extLst>
      <p:ext uri="{BB962C8B-B14F-4D97-AF65-F5344CB8AC3E}">
        <p14:creationId xmlns:p14="http://schemas.microsoft.com/office/powerpoint/2010/main" val="1645117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Outcome of the </a:t>
            </a:r>
            <a:r>
              <a:rPr lang="en-US" dirty="0" err="1"/>
              <a:t>arzy</a:t>
            </a:r>
            <a:r>
              <a:rPr lang="en-US" dirty="0"/>
              <a:t> case</a:t>
            </a:r>
          </a:p>
        </p:txBody>
      </p:sp>
      <p:sp>
        <p:nvSpPr>
          <p:cNvPr id="3" name="Content Placeholder 2"/>
          <p:cNvSpPr>
            <a:spLocks noGrp="1"/>
          </p:cNvSpPr>
          <p:nvPr>
            <p:ph idx="1"/>
          </p:nvPr>
        </p:nvSpPr>
        <p:spPr>
          <a:xfrm>
            <a:off x="889233" y="2487042"/>
            <a:ext cx="10863743" cy="4131872"/>
          </a:xfrm>
        </p:spPr>
        <p:txBody>
          <a:bodyPr>
            <a:normAutofit/>
          </a:bodyPr>
          <a:lstStyle/>
          <a:p>
            <a:r>
              <a:rPr lang="en-US" sz="2400" dirty="0"/>
              <a:t>Civil case settled. Confidentially agreement. But still subject to FOIA???  Typically a confidentiality agreement only applies to the plaintiff. The city of Sulphur has refused to respond to FOIA requests regarding the settlement. Can sue for writ of mandamus, injunctive/declaratory relief, and can recover attorneys fees, costs, and damages.  </a:t>
            </a:r>
          </a:p>
          <a:p>
            <a:r>
              <a:rPr lang="en-US" sz="2400" dirty="0"/>
              <a:t>Criminal case-  plea agreement of “no contest” to </a:t>
            </a:r>
            <a:r>
              <a:rPr lang="en-US" sz="2400" b="1" dirty="0"/>
              <a:t>misdemeanor</a:t>
            </a:r>
            <a:r>
              <a:rPr lang="en-US" sz="2400" dirty="0"/>
              <a:t> animal cruelty.  Officer only received a $250.00 fine and 1 year of UNSUPERVISED PROBATION under article 894.  </a:t>
            </a:r>
          </a:p>
          <a:p>
            <a:r>
              <a:rPr lang="en-US" sz="2400" dirty="0"/>
              <a:t>Hopefully change in procedure </a:t>
            </a:r>
          </a:p>
          <a:p>
            <a:endParaRPr lang="en-US" sz="2400" dirty="0"/>
          </a:p>
          <a:p>
            <a:pPr marL="0" indent="0">
              <a:buNone/>
            </a:pPr>
            <a:endParaRPr lang="en-US" dirty="0"/>
          </a:p>
        </p:txBody>
      </p:sp>
    </p:spTree>
    <p:extLst>
      <p:ext uri="{BB962C8B-B14F-4D97-AF65-F5344CB8AC3E}">
        <p14:creationId xmlns:p14="http://schemas.microsoft.com/office/powerpoint/2010/main" val="469309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34810" y="1182848"/>
            <a:ext cx="7226053" cy="528506"/>
          </a:xfrm>
        </p:spPr>
        <p:txBody>
          <a:bodyPr>
            <a:normAutofit fontScale="90000"/>
          </a:bodyPr>
          <a:lstStyle/>
          <a:p>
            <a:r>
              <a:rPr lang="en-US" dirty="0"/>
              <a:t>Brandon today </a:t>
            </a:r>
          </a:p>
        </p:txBody>
      </p:sp>
      <p:pic>
        <p:nvPicPr>
          <p:cNvPr id="5" name="Content Placeholder 4"/>
          <p:cNvPicPr>
            <a:picLocks noGrp="1" noChangeAspect="1"/>
          </p:cNvPicPr>
          <p:nvPr>
            <p:ph idx="1"/>
          </p:nvPr>
        </p:nvPicPr>
        <p:blipFill>
          <a:blip r:embed="rId2"/>
          <a:stretch>
            <a:fillRect/>
          </a:stretch>
        </p:blipFill>
        <p:spPr>
          <a:xfrm>
            <a:off x="3775046" y="2248251"/>
            <a:ext cx="4186106" cy="4202884"/>
          </a:xfrm>
          <a:prstGeom prst="rect">
            <a:avLst/>
          </a:prstGeom>
        </p:spPr>
      </p:pic>
    </p:spTree>
    <p:extLst>
      <p:ext uri="{BB962C8B-B14F-4D97-AF65-F5344CB8AC3E}">
        <p14:creationId xmlns:p14="http://schemas.microsoft.com/office/powerpoint/2010/main" val="145602346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558</TotalTime>
  <Words>1629</Words>
  <Application>Microsoft Office PowerPoint</Application>
  <PresentationFormat>Widescreen</PresentationFormat>
  <Paragraphs>98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Gill Sans MT</vt:lpstr>
      <vt:lpstr>Parcel</vt:lpstr>
      <vt:lpstr>Dogs shot by police officers</vt:lpstr>
      <vt:lpstr> My cASES CARPENTER V. CITY OF SULPHUR – Settled  SONNIER V.  ACKAL- pending  VIDRINE V. ACKAL- pending  WILLIAMS V. MOSES- pending  ROBINSON V. MOSES- pending</vt:lpstr>
      <vt:lpstr>Carpenter v. City of Sulphur </vt:lpstr>
      <vt:lpstr>BRANDON Arzy’s owner </vt:lpstr>
      <vt:lpstr>PowerPoint Presentation</vt:lpstr>
      <vt:lpstr>Brandon</vt:lpstr>
      <vt:lpstr>PowerPoint Presentation</vt:lpstr>
      <vt:lpstr>PowerPoint Presentation</vt:lpstr>
      <vt:lpstr>PowerPoint Presentation</vt:lpstr>
      <vt:lpstr>Step 2 foia request</vt:lpstr>
      <vt:lpstr>FOIA Continued </vt:lpstr>
      <vt:lpstr>FOIA CONTINUED </vt:lpstr>
      <vt:lpstr>News/Social media/Criminal complaint </vt:lpstr>
      <vt:lpstr>PowerPoint Presentation</vt:lpstr>
      <vt:lpstr>BRIAN THEIRBACH</vt:lpstr>
      <vt:lpstr>FILING SUIT</vt:lpstr>
      <vt:lpstr>U.S.C. §1983</vt:lpstr>
      <vt:lpstr>§1983 Continued </vt:lpstr>
      <vt:lpstr> MUNICIPAL LIABILITY UNDER 1983 and Monell  .</vt:lpstr>
      <vt:lpstr>Qualified Immunity</vt:lpstr>
      <vt:lpstr>DASH CAMERA VIDEO</vt:lpstr>
      <vt:lpstr>caselaw</vt:lpstr>
      <vt:lpstr>CASE LAW CONTINUED </vt:lpstr>
      <vt:lpstr>PowerPoint Presentation</vt:lpstr>
      <vt:lpstr>PowerPoint Presentation</vt:lpstr>
      <vt:lpstr>$$$$$$ DAMAGES $$$$$$</vt:lpstr>
      <vt:lpstr>Outcome of the arzy case</vt:lpstr>
      <vt:lpstr>Brandon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Dogs shot by police officers</dc:title>
  <dc:creator>Michael Antoon</dc:creator>
  <cp:lastModifiedBy>Michael Antoon</cp:lastModifiedBy>
  <cp:revision>42</cp:revision>
  <cp:lastPrinted>2016-12-15T18:01:20Z</cp:lastPrinted>
  <dcterms:created xsi:type="dcterms:W3CDTF">2016-12-14T16:09:57Z</dcterms:created>
  <dcterms:modified xsi:type="dcterms:W3CDTF">2016-12-16T05:00:22Z</dcterms:modified>
</cp:coreProperties>
</file>